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7"/>
  </p:notesMasterIdLst>
  <p:sldIdLst>
    <p:sldId id="409" r:id="rId2"/>
    <p:sldId id="312" r:id="rId3"/>
    <p:sldId id="410" r:id="rId4"/>
    <p:sldId id="421" r:id="rId5"/>
    <p:sldId id="422" r:id="rId6"/>
    <p:sldId id="423" r:id="rId7"/>
    <p:sldId id="424" r:id="rId8"/>
    <p:sldId id="459" r:id="rId9"/>
    <p:sldId id="460" r:id="rId10"/>
    <p:sldId id="461" r:id="rId11"/>
    <p:sldId id="462" r:id="rId12"/>
    <p:sldId id="463" r:id="rId13"/>
    <p:sldId id="465" r:id="rId14"/>
    <p:sldId id="469" r:id="rId15"/>
    <p:sldId id="470" r:id="rId16"/>
    <p:sldId id="471" r:id="rId17"/>
    <p:sldId id="472" r:id="rId18"/>
    <p:sldId id="474" r:id="rId19"/>
    <p:sldId id="475" r:id="rId20"/>
    <p:sldId id="478" r:id="rId21"/>
    <p:sldId id="479" r:id="rId22"/>
    <p:sldId id="480" r:id="rId23"/>
    <p:sldId id="481" r:id="rId24"/>
    <p:sldId id="482" r:id="rId25"/>
    <p:sldId id="483" r:id="rId26"/>
    <p:sldId id="436" r:id="rId27"/>
    <p:sldId id="437" r:id="rId28"/>
    <p:sldId id="438" r:id="rId29"/>
    <p:sldId id="439" r:id="rId30"/>
    <p:sldId id="440" r:id="rId31"/>
    <p:sldId id="441" r:id="rId32"/>
    <p:sldId id="442" r:id="rId33"/>
    <p:sldId id="443" r:id="rId34"/>
    <p:sldId id="444" r:id="rId35"/>
    <p:sldId id="468" r:id="rId36"/>
    <p:sldId id="445" r:id="rId37"/>
    <p:sldId id="446" r:id="rId38"/>
    <p:sldId id="447" r:id="rId39"/>
    <p:sldId id="448" r:id="rId40"/>
    <p:sldId id="467" r:id="rId41"/>
    <p:sldId id="449" r:id="rId42"/>
    <p:sldId id="450" r:id="rId43"/>
    <p:sldId id="451" r:id="rId44"/>
    <p:sldId id="452" r:id="rId45"/>
    <p:sldId id="407" r:id="rId4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CC33"/>
    <a:srgbClr val="CC0000"/>
    <a:srgbClr val="FF00FF"/>
    <a:srgbClr val="66FF33"/>
    <a:srgbClr val="70AC2E"/>
    <a:srgbClr val="FF9933"/>
    <a:srgbClr val="EBC00B"/>
    <a:srgbClr val="FFF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343" autoAdjust="0"/>
  </p:normalViewPr>
  <p:slideViewPr>
    <p:cSldViewPr>
      <p:cViewPr varScale="1">
        <p:scale>
          <a:sx n="65" d="100"/>
          <a:sy n="65" d="100"/>
        </p:scale>
        <p:origin x="642"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92EDC-C375-4143-B82E-399DB49834B3}"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0B935-A1D2-45EF-BA19-991D62346E80}" type="slidenum">
              <a:rPr lang="en-US" smtClean="0"/>
              <a:t>‹#›</a:t>
            </a:fld>
            <a:endParaRPr lang="en-US"/>
          </a:p>
        </p:txBody>
      </p:sp>
    </p:spTree>
    <p:extLst>
      <p:ext uri="{BB962C8B-B14F-4D97-AF65-F5344CB8AC3E}">
        <p14:creationId xmlns:p14="http://schemas.microsoft.com/office/powerpoint/2010/main" val="141791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5570D92-6393-441F-8CA2-000AF38ED2F6}" type="slidenum">
              <a:rPr lang="en-US" altLang="en-US" b="0" smtClean="0"/>
              <a:pPr/>
              <a:t>8</a:t>
            </a:fld>
            <a:endParaRPr lang="en-US" altLang="en-US" b="0" smtClean="0"/>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p:spPr>
        <p:txBody>
          <a:bodyPr lIns="91431" tIns="45715" rIns="91431" bIns="45715"/>
          <a:lstStyle/>
          <a:p>
            <a:pPr eaLnBrk="1" hangingPunct="1">
              <a:spcBef>
                <a:spcPct val="0"/>
              </a:spcBef>
            </a:pPr>
            <a:endParaRPr lang="en-US" altLang="fi-FI" smtClean="0"/>
          </a:p>
        </p:txBody>
      </p:sp>
      <p:sp>
        <p:nvSpPr>
          <p:cNvPr id="563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9E40B0BB-90ED-4EF8-A4C2-D19B70103108}" type="slidenum">
              <a:rPr lang="fi-FI" altLang="fi-FI" sz="1200" b="0">
                <a:latin typeface="Calibri" panose="020F0502020204030204" pitchFamily="34" charset="0"/>
              </a:rPr>
              <a:pPr algn="r" eaLnBrk="1" hangingPunct="1"/>
              <a:t>8</a:t>
            </a:fld>
            <a:endParaRPr lang="fi-FI" altLang="fi-FI" sz="1200" b="0">
              <a:latin typeface="Calibri" panose="020F0502020204030204" pitchFamily="34" charset="0"/>
            </a:endParaRPr>
          </a:p>
        </p:txBody>
      </p:sp>
    </p:spTree>
    <p:extLst>
      <p:ext uri="{BB962C8B-B14F-4D97-AF65-F5344CB8AC3E}">
        <p14:creationId xmlns:p14="http://schemas.microsoft.com/office/powerpoint/2010/main" val="402084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4F3A2B1-0C06-41BD-8A2A-85FFF77FFCF0}" type="slidenum">
              <a:rPr lang="en-US" altLang="en-US" b="0" smtClean="0"/>
              <a:pPr/>
              <a:t>9</a:t>
            </a:fld>
            <a:endParaRPr lang="en-US" altLang="en-US" b="0" smtClean="0"/>
          </a:p>
        </p:txBody>
      </p:sp>
      <p:sp>
        <p:nvSpPr>
          <p:cNvPr id="58371"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1A85DFA0-1E32-43E8-BC0B-3CC868075D9C}" type="slidenum">
              <a:rPr lang="en-US" altLang="en-US" sz="1200" b="0"/>
              <a:pPr algn="r" eaLnBrk="1" hangingPunct="1"/>
              <a:t>9</a:t>
            </a:fld>
            <a:endParaRPr lang="en-US" altLang="en-US" sz="1200" b="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p:spPr>
        <p:txBody>
          <a:bodyPr lIns="91435" tIns="45718" rIns="91435" bIns="45718"/>
          <a:lstStyle/>
          <a:p>
            <a:pPr eaLnBrk="1" hangingPunct="1"/>
            <a:endParaRPr lang="sr-Latn-RS" altLang="en-US" smtClean="0"/>
          </a:p>
        </p:txBody>
      </p:sp>
    </p:spTree>
    <p:extLst>
      <p:ext uri="{BB962C8B-B14F-4D97-AF65-F5344CB8AC3E}">
        <p14:creationId xmlns:p14="http://schemas.microsoft.com/office/powerpoint/2010/main" val="80589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02E04E61-2B5A-4615-8DCA-9A3EC2387CF2}" type="slidenum">
              <a:rPr lang="en-US" altLang="en-US" b="0" smtClean="0"/>
              <a:pPr/>
              <a:t>10</a:t>
            </a:fld>
            <a:endParaRPr lang="en-US" altLang="en-US" b="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sr-Cyrl-RS" altLang="en-US" smtClean="0"/>
              <a:t>Научни докази о утицају употребе дуванских производа и излагања дуванском диму на оштећења различитих система, органа и функција су до данас претрпели знатне провере, оспоравања и валидације, али у довољној мери да се могу преточити у једн</a:t>
            </a:r>
            <a:r>
              <a:rPr lang="en-US" altLang="en-US" smtClean="0"/>
              <a:t>o</a:t>
            </a:r>
            <a:r>
              <a:rPr lang="sr-Cyrl-RS" altLang="en-US" smtClean="0"/>
              <a:t>ставну препоруку да нема минимално безбедне дозе изложености дуванском диму.</a:t>
            </a:r>
          </a:p>
        </p:txBody>
      </p:sp>
    </p:spTree>
    <p:extLst>
      <p:ext uri="{BB962C8B-B14F-4D97-AF65-F5344CB8AC3E}">
        <p14:creationId xmlns:p14="http://schemas.microsoft.com/office/powerpoint/2010/main" val="310430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61A03C4-2F40-43F6-8AE2-68DF1981BB8C}" type="slidenum">
              <a:rPr lang="en-US" altLang="en-US" b="0" smtClean="0"/>
              <a:pPr/>
              <a:t>11</a:t>
            </a:fld>
            <a:endParaRPr lang="en-US" altLang="en-US"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sr-Cyrl-RS" altLang="en-US" smtClean="0"/>
              <a:t>Утицај пушења на р</a:t>
            </a:r>
            <a:r>
              <a:rPr lang="ru-RU" altLang="en-US" smtClean="0"/>
              <a:t>епродуктивно</a:t>
            </a:r>
            <a:r>
              <a:rPr lang="sr-Cyrl-RS" altLang="en-US" smtClean="0"/>
              <a:t> здравље укључује </a:t>
            </a:r>
            <a:r>
              <a:rPr lang="ru-RU" altLang="en-US" smtClean="0"/>
              <a:t>аспекте који </a:t>
            </a:r>
            <a:r>
              <a:rPr lang="sr-Cyrl-RS" altLang="en-US" smtClean="0"/>
              <a:t>се </a:t>
            </a:r>
            <a:r>
              <a:rPr lang="ru-RU" altLang="en-US" smtClean="0"/>
              <a:t>тичу</a:t>
            </a:r>
            <a:r>
              <a:rPr lang="sr-Cyrl-RS" altLang="en-US" smtClean="0"/>
              <a:t>:</a:t>
            </a:r>
            <a:r>
              <a:rPr lang="ru-RU" altLang="en-US" smtClean="0"/>
              <a:t> </a:t>
            </a:r>
            <a:r>
              <a:rPr lang="sr-Cyrl-RS" altLang="en-US" smtClean="0"/>
              <a:t>спос</a:t>
            </a:r>
            <a:r>
              <a:rPr lang="ru-RU" altLang="en-US" smtClean="0"/>
              <a:t>обност</a:t>
            </a:r>
            <a:r>
              <a:rPr lang="sr-Cyrl-RS" altLang="en-US" smtClean="0"/>
              <a:t>и зачећа (функција менструалног циклуса, квалитет семене течности, фертилитет и менопауза), </a:t>
            </a:r>
            <a:r>
              <a:rPr lang="ru-RU" altLang="en-US" smtClean="0"/>
              <a:t>компликациј</a:t>
            </a:r>
            <a:r>
              <a:rPr lang="sr-Cyrl-RS" altLang="en-US" smtClean="0"/>
              <a:t>а</a:t>
            </a:r>
            <a:r>
              <a:rPr lang="ru-RU" altLang="en-US" smtClean="0"/>
              <a:t> трудноћ</a:t>
            </a:r>
            <a:r>
              <a:rPr lang="sr-Cyrl-RS" altLang="en-US" smtClean="0"/>
              <a:t>е (</a:t>
            </a:r>
            <a:r>
              <a:rPr lang="ru-RU" altLang="en-US" smtClean="0"/>
              <a:t>побачај, ванматерична трудноћа и превремени порођај</a:t>
            </a:r>
            <a:r>
              <a:rPr lang="sr-Cyrl-RS" altLang="en-US" smtClean="0"/>
              <a:t>), р</a:t>
            </a:r>
            <a:r>
              <a:rPr lang="ru-RU" altLang="en-US" smtClean="0"/>
              <a:t>азвојн</a:t>
            </a:r>
            <a:r>
              <a:rPr lang="sr-Cyrl-RS" altLang="en-US" smtClean="0"/>
              <a:t>их питања које дотичу здравствено стање деце </a:t>
            </a:r>
          </a:p>
        </p:txBody>
      </p:sp>
    </p:spTree>
    <p:extLst>
      <p:ext uri="{BB962C8B-B14F-4D97-AF65-F5344CB8AC3E}">
        <p14:creationId xmlns:p14="http://schemas.microsoft.com/office/powerpoint/2010/main" val="374278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r>
              <a:rPr lang="en-US" altLang="en-US" smtClean="0"/>
              <a:t>responsible decision-making and goal setting, self-management, emotion-management and social awareness and relationship skills (Jackson et al., 2011) </a:t>
            </a:r>
          </a:p>
        </p:txBody>
      </p:sp>
    </p:spTree>
    <p:extLst>
      <p:ext uri="{BB962C8B-B14F-4D97-AF65-F5344CB8AC3E}">
        <p14:creationId xmlns:p14="http://schemas.microsoft.com/office/powerpoint/2010/main" val="83642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B968312-DAA2-4858-94E9-1C9946065713}" type="slidenum">
              <a:rPr lang="en-US" altLang="en-US" b="0">
                <a:latin typeface="Calibri" panose="020F0502020204030204" pitchFamily="34" charset="0"/>
              </a:rPr>
              <a:pPr/>
              <a:t>43</a:t>
            </a:fld>
            <a:endParaRPr lang="en-US" altLang="en-US" b="0">
              <a:latin typeface="Calibri" panose="020F0502020204030204" pitchFamily="34" charset="0"/>
            </a:endParaRPr>
          </a:p>
        </p:txBody>
      </p:sp>
    </p:spTree>
    <p:extLst>
      <p:ext uri="{BB962C8B-B14F-4D97-AF65-F5344CB8AC3E}">
        <p14:creationId xmlns:p14="http://schemas.microsoft.com/office/powerpoint/2010/main" val="142213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E835D4-A17B-4E17-B6B2-9CEACD203F38}" type="slidenum">
              <a:rPr lang="en-GB" altLang="en-US"/>
              <a:pPr>
                <a:defRPr/>
              </a:pPr>
              <a:t>‹#›</a:t>
            </a:fld>
            <a:endParaRPr lang="en-GB" altLang="en-US"/>
          </a:p>
        </p:txBody>
      </p:sp>
    </p:spTree>
    <p:extLst>
      <p:ext uri="{BB962C8B-B14F-4D97-AF65-F5344CB8AC3E}">
        <p14:creationId xmlns:p14="http://schemas.microsoft.com/office/powerpoint/2010/main" val="2097683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077332-831E-4132-B3F1-F337BA2DE6A0}" type="slidenum">
              <a:rPr lang="en-GB" altLang="en-US"/>
              <a:pPr>
                <a:defRPr/>
              </a:pPr>
              <a:t>‹#›</a:t>
            </a:fld>
            <a:endParaRPr lang="en-GB" altLang="en-US"/>
          </a:p>
        </p:txBody>
      </p:sp>
    </p:spTree>
    <p:extLst>
      <p:ext uri="{BB962C8B-B14F-4D97-AF65-F5344CB8AC3E}">
        <p14:creationId xmlns:p14="http://schemas.microsoft.com/office/powerpoint/2010/main" val="8250445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5918F2-D7BD-4B0E-884A-3D09A30871B4}" type="slidenum">
              <a:rPr lang="en-GB" altLang="en-US"/>
              <a:pPr>
                <a:defRPr/>
              </a:pPr>
              <a:t>‹#›</a:t>
            </a:fld>
            <a:endParaRPr lang="en-GB" altLang="en-US"/>
          </a:p>
        </p:txBody>
      </p:sp>
    </p:spTree>
    <p:extLst>
      <p:ext uri="{BB962C8B-B14F-4D97-AF65-F5344CB8AC3E}">
        <p14:creationId xmlns:p14="http://schemas.microsoft.com/office/powerpoint/2010/main" val="29207894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3495CC-AA1A-4384-BD05-3A7A318CAB30}" type="slidenum">
              <a:rPr lang="en-GB" altLang="en-US"/>
              <a:pPr>
                <a:defRPr/>
              </a:pPr>
              <a:t>‹#›</a:t>
            </a:fld>
            <a:endParaRPr lang="en-GB" altLang="en-US"/>
          </a:p>
        </p:txBody>
      </p:sp>
    </p:spTree>
    <p:extLst>
      <p:ext uri="{BB962C8B-B14F-4D97-AF65-F5344CB8AC3E}">
        <p14:creationId xmlns:p14="http://schemas.microsoft.com/office/powerpoint/2010/main" val="20322863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1898C40-6F99-4492-B56E-204301ECDC38}" type="slidenum">
              <a:rPr lang="en-GB" altLang="en-US"/>
              <a:pPr>
                <a:defRPr/>
              </a:pPr>
              <a:t>‹#›</a:t>
            </a:fld>
            <a:endParaRPr lang="en-GB" altLang="en-US"/>
          </a:p>
        </p:txBody>
      </p:sp>
    </p:spTree>
    <p:extLst>
      <p:ext uri="{BB962C8B-B14F-4D97-AF65-F5344CB8AC3E}">
        <p14:creationId xmlns:p14="http://schemas.microsoft.com/office/powerpoint/2010/main" val="38477427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4B79CBF-FAB7-41B3-A272-52317BE762FF}" type="slidenum">
              <a:rPr lang="en-GB" altLang="en-US"/>
              <a:pPr>
                <a:defRPr/>
              </a:pPr>
              <a:t>‹#›</a:t>
            </a:fld>
            <a:endParaRPr lang="en-GB" altLang="en-US"/>
          </a:p>
        </p:txBody>
      </p:sp>
    </p:spTree>
    <p:extLst>
      <p:ext uri="{BB962C8B-B14F-4D97-AF65-F5344CB8AC3E}">
        <p14:creationId xmlns:p14="http://schemas.microsoft.com/office/powerpoint/2010/main" val="18868196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6411E77-F6C8-44C9-BEAE-453F4DC2D98A}" type="slidenum">
              <a:rPr lang="en-GB" altLang="en-US"/>
              <a:pPr>
                <a:defRPr/>
              </a:pPr>
              <a:t>‹#›</a:t>
            </a:fld>
            <a:endParaRPr lang="en-GB" altLang="en-US"/>
          </a:p>
        </p:txBody>
      </p:sp>
    </p:spTree>
    <p:extLst>
      <p:ext uri="{BB962C8B-B14F-4D97-AF65-F5344CB8AC3E}">
        <p14:creationId xmlns:p14="http://schemas.microsoft.com/office/powerpoint/2010/main" val="374728336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3BD2564-B8B0-48AB-A265-6861C50B0DAE}" type="slidenum">
              <a:rPr lang="en-GB" altLang="en-US"/>
              <a:pPr>
                <a:defRPr/>
              </a:pPr>
              <a:t>‹#›</a:t>
            </a:fld>
            <a:endParaRPr lang="en-GB" altLang="en-US"/>
          </a:p>
        </p:txBody>
      </p:sp>
    </p:spTree>
    <p:extLst>
      <p:ext uri="{BB962C8B-B14F-4D97-AF65-F5344CB8AC3E}">
        <p14:creationId xmlns:p14="http://schemas.microsoft.com/office/powerpoint/2010/main" val="24425151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AC87E25-CCF3-4A3C-BB25-70B40B7409EC}" type="slidenum">
              <a:rPr lang="en-GB" altLang="en-US"/>
              <a:pPr>
                <a:defRPr/>
              </a:pPr>
              <a:t>‹#›</a:t>
            </a:fld>
            <a:endParaRPr lang="en-GB" altLang="en-US"/>
          </a:p>
        </p:txBody>
      </p:sp>
    </p:spTree>
    <p:extLst>
      <p:ext uri="{BB962C8B-B14F-4D97-AF65-F5344CB8AC3E}">
        <p14:creationId xmlns:p14="http://schemas.microsoft.com/office/powerpoint/2010/main" val="34461382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F06968A-CCCE-43AE-9F63-E7D013C5D56B}" type="slidenum">
              <a:rPr lang="en-GB" altLang="en-US"/>
              <a:pPr>
                <a:defRPr/>
              </a:pPr>
              <a:t>‹#›</a:t>
            </a:fld>
            <a:endParaRPr lang="en-GB" altLang="en-US"/>
          </a:p>
        </p:txBody>
      </p:sp>
    </p:spTree>
    <p:extLst>
      <p:ext uri="{BB962C8B-B14F-4D97-AF65-F5344CB8AC3E}">
        <p14:creationId xmlns:p14="http://schemas.microsoft.com/office/powerpoint/2010/main" val="282246095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95F4084-C1B8-4C00-88F0-FB4521D11D6F}" type="slidenum">
              <a:rPr lang="en-GB" altLang="en-US"/>
              <a:pPr>
                <a:defRPr/>
              </a:pPr>
              <a:t>‹#›</a:t>
            </a:fld>
            <a:endParaRPr lang="en-GB" altLang="en-US"/>
          </a:p>
        </p:txBody>
      </p:sp>
    </p:spTree>
    <p:extLst>
      <p:ext uri="{BB962C8B-B14F-4D97-AF65-F5344CB8AC3E}">
        <p14:creationId xmlns:p14="http://schemas.microsoft.com/office/powerpoint/2010/main" val="135652610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2F36A98-A085-4FD9-BE74-C14E987D75C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homeandrecreationalsafety/" TargetMode="External"/><Relationship Id="rId2" Type="http://schemas.openxmlformats.org/officeDocument/2006/relationships/hyperlink" Target="http://izjzv.org.rs/app/prev_PAS_u_skolama/RODITELJI/"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1371600"/>
            <a:ext cx="9753600" cy="2514600"/>
          </a:xfrm>
        </p:spPr>
        <p:txBody>
          <a:bodyPr anchor="ctr"/>
          <a:lstStyle/>
          <a:p>
            <a:r>
              <a:rPr lang="en-US" altLang="en-US" sz="4800" b="1" dirty="0">
                <a:solidFill>
                  <a:srgbClr val="FF0000"/>
                </a:solidFill>
                <a:latin typeface="Arial" panose="020B0604020202020204" pitchFamily="34" charset="0"/>
                <a:cs typeface="Arial" panose="020B0604020202020204" pitchFamily="34" charset="0"/>
              </a:rPr>
              <a:t>RANA PREVENCIJA OBRAZACA </a:t>
            </a:r>
            <a:r>
              <a:rPr lang="en-US" altLang="en-US" sz="4800" b="1" dirty="0" err="1">
                <a:solidFill>
                  <a:srgbClr val="FF0000"/>
                </a:solidFill>
                <a:latin typeface="Arial" panose="020B0604020202020204" pitchFamily="34" charset="0"/>
                <a:cs typeface="Arial" panose="020B0604020202020204" pitchFamily="34" charset="0"/>
              </a:rPr>
              <a:t>PONAŠANjA</a:t>
            </a:r>
            <a:r>
              <a:rPr lang="en-US" altLang="en-US" sz="4800" b="1" dirty="0">
                <a:solidFill>
                  <a:srgbClr val="FF0000"/>
                </a:solidFill>
                <a:latin typeface="Arial" panose="020B0604020202020204" pitchFamily="34" charset="0"/>
                <a:cs typeface="Arial" panose="020B0604020202020204" pitchFamily="34" charset="0"/>
              </a:rPr>
              <a:t> KOJI POGODUJU RAZVOJU BOLESTI ZAVISNOSTI</a:t>
            </a:r>
          </a:p>
        </p:txBody>
      </p:sp>
      <p:sp>
        <p:nvSpPr>
          <p:cNvPr id="2051" name="Rectangle 3"/>
          <p:cNvSpPr>
            <a:spLocks noGrp="1" noChangeArrowheads="1"/>
          </p:cNvSpPr>
          <p:nvPr>
            <p:ph type="subTitle" idx="1"/>
          </p:nvPr>
        </p:nvSpPr>
        <p:spPr>
          <a:xfrm>
            <a:off x="2895600" y="4114800"/>
            <a:ext cx="6400800" cy="533400"/>
          </a:xfrm>
        </p:spPr>
        <p:txBody>
          <a:bodyPr/>
          <a:lstStyle/>
          <a:p>
            <a:r>
              <a:rPr lang="sr-Latn-RS" altLang="en-US" sz="2000" b="1" dirty="0" smtClean="0">
                <a:latin typeface="Arial" panose="020B0604020202020204" pitchFamily="34" charset="0"/>
                <a:cs typeface="Arial" panose="020B0604020202020204" pitchFamily="34" charset="0"/>
              </a:rPr>
              <a:t>Doc. dr Snežana Ukropina</a:t>
            </a:r>
            <a:endParaRPr lang="en-US" altLang="en-US" b="1" dirty="0">
              <a:latin typeface="Arial" panose="020B0604020202020204" pitchFamily="34" charset="0"/>
              <a:cs typeface="Arial" panose="020B0604020202020204" pitchFamily="34" charset="0"/>
            </a:endParaRPr>
          </a:p>
        </p:txBody>
      </p:sp>
      <p:sp>
        <p:nvSpPr>
          <p:cNvPr id="4" name="WordArt 9"/>
          <p:cNvSpPr>
            <a:spLocks noChangeArrowheads="1" noChangeShapeType="1" noTextEdit="1"/>
          </p:cNvSpPr>
          <p:nvPr/>
        </p:nvSpPr>
        <p:spPr bwMode="auto">
          <a:xfrm>
            <a:off x="4495800" y="5737225"/>
            <a:ext cx="3140075" cy="466725"/>
          </a:xfrm>
          <a:prstGeom prst="rect">
            <a:avLst/>
          </a:prstGeom>
        </p:spPr>
        <p:txBody>
          <a:bodyPr wrap="none" fromWordArt="1">
            <a:prstTxWarp prst="textPlain">
              <a:avLst>
                <a:gd name="adj" fmla="val 50000"/>
              </a:avLst>
            </a:prstTxWarp>
          </a:bodyPr>
          <a:lstStyle/>
          <a:p>
            <a:pPr algn="ctr"/>
            <a:r>
              <a:rPr lang="sr-Latn-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 do zdravih izbora</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5326269"/>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9"/>
          <p:cNvGrpSpPr>
            <a:grpSpLocks/>
          </p:cNvGrpSpPr>
          <p:nvPr/>
        </p:nvGrpSpPr>
        <p:grpSpPr bwMode="auto">
          <a:xfrm>
            <a:off x="10394950" y="5453063"/>
            <a:ext cx="1744663" cy="1347787"/>
            <a:chOff x="10394950" y="5453063"/>
            <a:chExt cx="1744663" cy="134778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sr-Cyrl-RS" altLang="en-US" sz="1000" b="1">
                  <a:solidFill>
                    <a:srgbClr val="FF0000"/>
                  </a:solidFill>
                  <a:latin typeface="Arial" panose="020B0604020202020204" pitchFamily="34" charset="0"/>
                </a:rPr>
                <a:t>Институт за јавно здравље Војводине</a:t>
              </a:r>
              <a:endParaRPr lang="en-US" altLang="en-US" sz="1000" b="1">
                <a:solidFill>
                  <a:srgbClr val="FF0000"/>
                </a:solidFill>
                <a:latin typeface="Arial" panose="020B0604020202020204" pitchFamily="34" charset="0"/>
              </a:endParaRPr>
            </a:p>
          </p:txBody>
        </p:sp>
      </p:grpSp>
      <p:sp>
        <p:nvSpPr>
          <p:cNvPr id="10" name="Text Box 7"/>
          <p:cNvSpPr txBox="1">
            <a:spLocks noChangeArrowheads="1"/>
          </p:cNvSpPr>
          <p:nvPr/>
        </p:nvSpPr>
        <p:spPr bwMode="auto">
          <a:xfrm>
            <a:off x="2822575" y="6292850"/>
            <a:ext cx="675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200" b="1" dirty="0" err="1"/>
              <a:t>Programski</a:t>
            </a:r>
            <a:r>
              <a:rPr lang="en-US" altLang="en-US" sz="1200" b="1" dirty="0"/>
              <a:t> </a:t>
            </a:r>
            <a:r>
              <a:rPr lang="en-US" altLang="en-US" sz="1200" b="1" dirty="0" err="1"/>
              <a:t>zadatak</a:t>
            </a:r>
            <a:r>
              <a:rPr lang="en-US" altLang="en-US" sz="1200" b="1" dirty="0"/>
              <a:t> </a:t>
            </a:r>
            <a:r>
              <a:rPr lang="en-US" altLang="en-US" sz="1200" b="1" dirty="0" err="1"/>
              <a:t>Posebnog</a:t>
            </a:r>
            <a:r>
              <a:rPr lang="en-US" altLang="en-US" sz="1200" b="1" dirty="0"/>
              <a:t> </a:t>
            </a:r>
            <a:r>
              <a:rPr lang="en-US" altLang="en-US" sz="1200" b="1" dirty="0" err="1"/>
              <a:t>programa</a:t>
            </a:r>
            <a:r>
              <a:rPr lang="en-US" altLang="en-US" sz="1200" b="1" dirty="0"/>
              <a:t> u </a:t>
            </a:r>
            <a:r>
              <a:rPr lang="en-US" altLang="en-US" sz="1200" b="1" dirty="0" err="1"/>
              <a:t>oblasti</a:t>
            </a:r>
            <a:r>
              <a:rPr lang="en-US" altLang="en-US" sz="1200" b="1" dirty="0"/>
              <a:t> </a:t>
            </a:r>
            <a:r>
              <a:rPr lang="en-US" altLang="en-US" sz="1200" b="1" dirty="0" err="1"/>
              <a:t>javnog</a:t>
            </a:r>
            <a:r>
              <a:rPr lang="en-US" altLang="en-US" sz="1200" b="1" dirty="0"/>
              <a:t> </a:t>
            </a:r>
            <a:r>
              <a:rPr lang="en-US" altLang="en-US" sz="1200" b="1" dirty="0" err="1"/>
              <a:t>zdravlja</a:t>
            </a:r>
            <a:r>
              <a:rPr lang="en-US" altLang="en-US" sz="1200" b="1" dirty="0"/>
              <a:t> </a:t>
            </a:r>
            <a:r>
              <a:rPr lang="en-US" altLang="en-US" sz="1200" b="1" dirty="0" err="1"/>
              <a:t>za</a:t>
            </a:r>
            <a:r>
              <a:rPr lang="en-US" altLang="en-US" sz="1200" b="1" dirty="0"/>
              <a:t> APV u</a:t>
            </a:r>
            <a:r>
              <a:rPr lang="sr-Cyrl-RS" altLang="en-US" sz="1200" b="1" dirty="0"/>
              <a:t> 2020. </a:t>
            </a:r>
            <a:r>
              <a:rPr lang="en-US" altLang="en-US" sz="1200" b="1" dirty="0" err="1"/>
              <a:t>godini</a:t>
            </a:r>
            <a:r>
              <a:rPr lang="sr-Cyrl-RS" altLang="en-US" sz="1200" b="1" dirty="0"/>
              <a:t>:</a:t>
            </a:r>
          </a:p>
          <a:p>
            <a:pPr algn="ctr" eaLnBrk="1" hangingPunct="1">
              <a:lnSpc>
                <a:spcPct val="100000"/>
              </a:lnSpc>
              <a:spcBef>
                <a:spcPct val="0"/>
              </a:spcBef>
              <a:buFontTx/>
              <a:buNone/>
            </a:pPr>
            <a:r>
              <a:rPr lang="en-US" altLang="en-US" sz="1200" b="1" dirty="0" err="1"/>
              <a:t>Unapređenje</a:t>
            </a:r>
            <a:r>
              <a:rPr lang="en-US" altLang="en-US" sz="1200" b="1" dirty="0"/>
              <a:t> </a:t>
            </a:r>
            <a:r>
              <a:rPr lang="en-US" altLang="en-US" sz="1200" b="1" dirty="0" err="1"/>
              <a:t>zdravstvene</a:t>
            </a:r>
            <a:r>
              <a:rPr lang="en-US" altLang="en-US" sz="1200" b="1" dirty="0"/>
              <a:t> </a:t>
            </a:r>
            <a:r>
              <a:rPr lang="en-US" altLang="en-US" sz="1200" b="1" dirty="0" err="1"/>
              <a:t>pismenosti</a:t>
            </a:r>
            <a:r>
              <a:rPr lang="en-US" altLang="en-US" sz="1200" b="1" dirty="0"/>
              <a:t> </a:t>
            </a:r>
            <a:r>
              <a:rPr lang="en-US" altLang="en-US" sz="1200" b="1" dirty="0" err="1"/>
              <a:t>populacije</a:t>
            </a:r>
            <a:r>
              <a:rPr lang="en-US" altLang="en-US" sz="1200" b="1" dirty="0"/>
              <a:t> – „</a:t>
            </a:r>
            <a:r>
              <a:rPr lang="en-US" altLang="en-US" sz="1200" b="1" dirty="0" err="1"/>
              <a:t>Znanjem</a:t>
            </a:r>
            <a:r>
              <a:rPr lang="en-US" altLang="en-US" sz="1200" b="1" dirty="0"/>
              <a:t> do </a:t>
            </a:r>
            <a:r>
              <a:rPr lang="en-US" altLang="en-US" sz="1200" b="1" dirty="0" err="1"/>
              <a:t>zdravih</a:t>
            </a:r>
            <a:r>
              <a:rPr lang="en-US" altLang="en-US" sz="1200" b="1" dirty="0"/>
              <a:t> </a:t>
            </a:r>
            <a:r>
              <a:rPr lang="en-US" altLang="en-US" sz="1200" b="1" dirty="0" err="1"/>
              <a:t>izbora</a:t>
            </a:r>
            <a:r>
              <a:rPr lang="en-US" altLang="en-US" sz="1200" b="1" dirty="0"/>
              <a:t>“ </a:t>
            </a:r>
          </a:p>
        </p:txBody>
      </p:sp>
    </p:spTree>
    <p:extLst>
      <p:ext uri="{BB962C8B-B14F-4D97-AF65-F5344CB8AC3E}">
        <p14:creationId xmlns:p14="http://schemas.microsoft.com/office/powerpoint/2010/main" val="10725264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5691973" y="440058"/>
            <a:ext cx="4307462" cy="6567487"/>
            <a:chOff x="880" y="241"/>
            <a:chExt cx="2934" cy="4079"/>
          </a:xfrm>
        </p:grpSpPr>
        <p:grpSp>
          <p:nvGrpSpPr>
            <p:cNvPr id="59439" name="Group 3"/>
            <p:cNvGrpSpPr>
              <a:grpSpLocks/>
            </p:cNvGrpSpPr>
            <p:nvPr/>
          </p:nvGrpSpPr>
          <p:grpSpPr bwMode="auto">
            <a:xfrm>
              <a:off x="1946" y="574"/>
              <a:ext cx="1868" cy="3746"/>
              <a:chOff x="1143" y="139"/>
              <a:chExt cx="2226" cy="4021"/>
            </a:xfrm>
          </p:grpSpPr>
          <p:pic>
            <p:nvPicPr>
              <p:cNvPr id="594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 y="159"/>
                <a:ext cx="1116" cy="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4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4" y="139"/>
                <a:ext cx="1125" cy="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440" name="Text Box 6"/>
            <p:cNvSpPr txBox="1">
              <a:spLocks noChangeArrowheads="1"/>
            </p:cNvSpPr>
            <p:nvPr/>
          </p:nvSpPr>
          <p:spPr bwMode="auto">
            <a:xfrm>
              <a:off x="1008" y="241"/>
              <a:ext cx="1670" cy="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dirty="0" smtClean="0">
                  <a:solidFill>
                    <a:srgbClr val="CC0000"/>
                  </a:solidFill>
                </a:rPr>
                <a:t>Очи</a:t>
              </a:r>
            </a:p>
            <a:p>
              <a:pPr algn="r" eaLnBrk="1" hangingPunct="1">
                <a:spcBef>
                  <a:spcPct val="0"/>
                </a:spcBef>
                <a:buFontTx/>
                <a:buNone/>
              </a:pPr>
              <a:r>
                <a:rPr lang="sr-Cyrl-RS" altLang="en-US" sz="800" dirty="0" smtClean="0"/>
                <a:t>Слепило (макуларна дегенерација)</a:t>
              </a:r>
            </a:p>
            <a:p>
              <a:pPr algn="r" eaLnBrk="1" hangingPunct="1">
                <a:spcBef>
                  <a:spcPct val="0"/>
                </a:spcBef>
                <a:buFontTx/>
                <a:buNone/>
              </a:pPr>
              <a:r>
                <a:rPr lang="sr-Cyrl-RS" altLang="en-US" sz="800" dirty="0" smtClean="0"/>
                <a:t>Катаракта</a:t>
              </a:r>
            </a:p>
            <a:p>
              <a:pPr algn="r" eaLnBrk="1" hangingPunct="1">
                <a:spcBef>
                  <a:spcPct val="0"/>
                </a:spcBef>
                <a:buFontTx/>
                <a:buNone/>
              </a:pPr>
              <a:r>
                <a:rPr lang="sr-Cyrl-RS" altLang="en-US" sz="800" dirty="0" smtClean="0"/>
                <a:t>Печење, интензивно сузење и трептање</a:t>
              </a:r>
            </a:p>
            <a:p>
              <a:pPr algn="r" eaLnBrk="1" hangingPunct="1">
                <a:spcBef>
                  <a:spcPct val="0"/>
                </a:spcBef>
                <a:buFontTx/>
                <a:buNone/>
              </a:pPr>
              <a:endParaRPr lang="sr-Cyrl-RS" altLang="en-US" sz="500" dirty="0" smtClean="0"/>
            </a:p>
            <a:p>
              <a:pPr algn="r" eaLnBrk="1" hangingPunct="1">
                <a:spcBef>
                  <a:spcPct val="0"/>
                </a:spcBef>
                <a:buFontTx/>
                <a:buNone/>
              </a:pPr>
              <a:r>
                <a:rPr lang="sr-Cyrl-RS" altLang="en-US" sz="900" dirty="0" smtClean="0">
                  <a:solidFill>
                    <a:srgbClr val="CC0000"/>
                  </a:solidFill>
                </a:rPr>
                <a:t>Уши</a:t>
              </a:r>
            </a:p>
            <a:p>
              <a:pPr algn="r" eaLnBrk="1" hangingPunct="1">
                <a:spcBef>
                  <a:spcPct val="0"/>
                </a:spcBef>
                <a:buFontTx/>
                <a:buNone/>
              </a:pPr>
              <a:r>
                <a:rPr lang="sr-Cyrl-RS" altLang="en-US" sz="800" dirty="0" smtClean="0"/>
                <a:t>Губитак слуха</a:t>
              </a:r>
            </a:p>
            <a:p>
              <a:pPr algn="r" eaLnBrk="1" hangingPunct="1">
                <a:spcBef>
                  <a:spcPct val="0"/>
                </a:spcBef>
                <a:buFontTx/>
                <a:buNone/>
              </a:pPr>
              <a:r>
                <a:rPr lang="sr-Cyrl-RS" altLang="en-US" sz="800" dirty="0" smtClean="0"/>
                <a:t>Инфекције уха</a:t>
              </a:r>
            </a:p>
            <a:p>
              <a:pPr algn="r" eaLnBrk="1" hangingPunct="1">
                <a:spcBef>
                  <a:spcPct val="0"/>
                </a:spcBef>
                <a:buFontTx/>
                <a:buNone/>
              </a:pPr>
              <a:endParaRPr lang="sr-Cyrl-RS" altLang="en-US" sz="500" dirty="0" smtClean="0">
                <a:solidFill>
                  <a:srgbClr val="CC0000"/>
                </a:solidFill>
              </a:endParaRPr>
            </a:p>
            <a:p>
              <a:pPr algn="r" eaLnBrk="1" hangingPunct="1">
                <a:spcBef>
                  <a:spcPct val="0"/>
                </a:spcBef>
                <a:buFontTx/>
                <a:buNone/>
              </a:pPr>
              <a:r>
                <a:rPr lang="sr-Cyrl-RS" altLang="en-US" sz="900" dirty="0" smtClean="0">
                  <a:solidFill>
                    <a:srgbClr val="CC0000"/>
                  </a:solidFill>
                </a:rPr>
                <a:t>Нос</a:t>
              </a:r>
            </a:p>
            <a:p>
              <a:pPr algn="r" eaLnBrk="1" hangingPunct="1">
                <a:spcBef>
                  <a:spcPct val="0"/>
                </a:spcBef>
                <a:buFontTx/>
                <a:buNone/>
              </a:pPr>
              <a:r>
                <a:rPr lang="sr-Cyrl-RS" altLang="en-US" sz="800" dirty="0" smtClean="0"/>
                <a:t>Рак назалних шупљина и параназалних синуса</a:t>
              </a:r>
            </a:p>
            <a:p>
              <a:pPr algn="r" eaLnBrk="1" hangingPunct="1">
                <a:spcBef>
                  <a:spcPct val="0"/>
                </a:spcBef>
                <a:buFontTx/>
                <a:buNone/>
              </a:pPr>
              <a:r>
                <a:rPr lang="sr-Cyrl-RS" altLang="en-US" sz="800" dirty="0" smtClean="0"/>
                <a:t>Смањење чула мириса</a:t>
              </a:r>
              <a:endParaRPr lang="sr-Cyrl-RS" altLang="en-US" sz="800" dirty="0"/>
            </a:p>
          </p:txBody>
        </p:sp>
        <p:sp>
          <p:nvSpPr>
            <p:cNvPr id="59441" name="Text Box 7"/>
            <p:cNvSpPr txBox="1">
              <a:spLocks noChangeArrowheads="1"/>
            </p:cNvSpPr>
            <p:nvPr/>
          </p:nvSpPr>
          <p:spPr bwMode="auto">
            <a:xfrm>
              <a:off x="1061" y="1160"/>
              <a:ext cx="1366"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dirty="0">
                  <a:solidFill>
                    <a:srgbClr val="CC0000"/>
                  </a:solidFill>
                </a:rPr>
                <a:t>Срце</a:t>
              </a:r>
            </a:p>
            <a:p>
              <a:pPr algn="r" eaLnBrk="1" hangingPunct="1">
                <a:spcBef>
                  <a:spcPct val="0"/>
                </a:spcBef>
                <a:buFontTx/>
                <a:buNone/>
              </a:pPr>
              <a:r>
                <a:rPr lang="sr-Cyrl-RS" altLang="en-US" sz="800" dirty="0"/>
                <a:t>Тромбоза коронарних артерија (АИМ)</a:t>
              </a:r>
            </a:p>
            <a:p>
              <a:pPr algn="r" eaLnBrk="1" hangingPunct="1">
                <a:spcBef>
                  <a:spcPct val="0"/>
                </a:spcBef>
                <a:buFontTx/>
                <a:buNone/>
              </a:pPr>
              <a:r>
                <a:rPr lang="sr-Cyrl-RS" altLang="en-US" sz="800" dirty="0"/>
                <a:t>Атеросклероза; оштећење и</a:t>
              </a:r>
            </a:p>
            <a:p>
              <a:pPr algn="r" eaLnBrk="1" hangingPunct="1">
                <a:spcBef>
                  <a:spcPct val="0"/>
                </a:spcBef>
                <a:buFontTx/>
                <a:buNone/>
              </a:pPr>
              <a:r>
                <a:rPr lang="sr-Cyrl-RS" altLang="en-US" sz="800" dirty="0"/>
                <a:t>зачепљење коронарних артерија</a:t>
              </a:r>
              <a:endParaRPr lang="sr-Cyrl-RS" altLang="en-US" sz="500" dirty="0"/>
            </a:p>
          </p:txBody>
        </p:sp>
        <p:sp>
          <p:nvSpPr>
            <p:cNvPr id="59442" name="Text Box 8"/>
            <p:cNvSpPr txBox="1">
              <a:spLocks noChangeArrowheads="1"/>
            </p:cNvSpPr>
            <p:nvPr/>
          </p:nvSpPr>
          <p:spPr bwMode="auto">
            <a:xfrm>
              <a:off x="880" y="1546"/>
              <a:ext cx="1439" cy="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dirty="0">
                  <a:solidFill>
                    <a:srgbClr val="CC0000"/>
                  </a:solidFill>
                </a:rPr>
                <a:t>Грудни кош и абдомен</a:t>
              </a:r>
            </a:p>
            <a:p>
              <a:pPr algn="r" eaLnBrk="1" hangingPunct="1">
                <a:spcBef>
                  <a:spcPct val="0"/>
                </a:spcBef>
                <a:buFontTx/>
                <a:buNone/>
              </a:pPr>
              <a:r>
                <a:rPr lang="sr-Cyrl-RS" altLang="en-US" sz="800" dirty="0"/>
                <a:t>Могуће увећан ризик од рака дојке</a:t>
              </a:r>
            </a:p>
            <a:p>
              <a:pPr algn="r" eaLnBrk="1" hangingPunct="1">
                <a:spcBef>
                  <a:spcPct val="0"/>
                </a:spcBef>
                <a:buFontTx/>
                <a:buNone/>
              </a:pPr>
              <a:r>
                <a:rPr lang="sr-Cyrl-RS" altLang="en-US" sz="800" dirty="0"/>
                <a:t>Рак једњака</a:t>
              </a:r>
            </a:p>
            <a:p>
              <a:pPr algn="r" eaLnBrk="1" hangingPunct="1">
                <a:spcBef>
                  <a:spcPct val="0"/>
                </a:spcBef>
                <a:buFontTx/>
                <a:buNone/>
              </a:pPr>
              <a:r>
                <a:rPr lang="sr-Cyrl-RS" altLang="en-US" sz="800" dirty="0"/>
                <a:t>Рак желуца, дебелог црева и панкреаса</a:t>
              </a:r>
            </a:p>
            <a:p>
              <a:pPr algn="r" eaLnBrk="1" hangingPunct="1">
                <a:spcBef>
                  <a:spcPct val="0"/>
                </a:spcBef>
                <a:buFontTx/>
                <a:buNone/>
              </a:pPr>
              <a:r>
                <a:rPr lang="sr-Cyrl-RS" altLang="en-US" sz="800" dirty="0"/>
                <a:t>Анеуризма абдоминалне аорте; </a:t>
              </a:r>
            </a:p>
            <a:p>
              <a:pPr algn="r" eaLnBrk="1" hangingPunct="1">
                <a:spcBef>
                  <a:spcPct val="0"/>
                </a:spcBef>
                <a:buFontTx/>
                <a:buNone/>
              </a:pPr>
              <a:r>
                <a:rPr lang="sr-Cyrl-RS" altLang="en-US" sz="800" dirty="0"/>
                <a:t>Пептички улкус </a:t>
              </a:r>
            </a:p>
            <a:p>
              <a:pPr algn="r" eaLnBrk="1" hangingPunct="1">
                <a:spcBef>
                  <a:spcPct val="0"/>
                </a:spcBef>
                <a:buFontTx/>
                <a:buNone/>
              </a:pPr>
              <a:r>
                <a:rPr lang="sr-Cyrl-RS" altLang="en-US" sz="800" dirty="0"/>
                <a:t>(на желуцу, дуоденуму и једњаку)</a:t>
              </a:r>
              <a:endParaRPr lang="sr-Cyrl-RS" altLang="en-US" sz="500" dirty="0"/>
            </a:p>
          </p:txBody>
        </p:sp>
        <p:sp>
          <p:nvSpPr>
            <p:cNvPr id="59443" name="Text Box 9"/>
            <p:cNvSpPr txBox="1">
              <a:spLocks noChangeArrowheads="1"/>
            </p:cNvSpPr>
            <p:nvPr/>
          </p:nvSpPr>
          <p:spPr bwMode="auto">
            <a:xfrm>
              <a:off x="1096" y="2163"/>
              <a:ext cx="921"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a:solidFill>
                    <a:srgbClr val="CC0000"/>
                  </a:solidFill>
                </a:rPr>
                <a:t>Руке</a:t>
              </a:r>
            </a:p>
            <a:p>
              <a:pPr algn="r" eaLnBrk="1" hangingPunct="1">
                <a:spcBef>
                  <a:spcPct val="0"/>
                </a:spcBef>
                <a:buFontTx/>
                <a:buNone/>
              </a:pPr>
              <a:r>
                <a:rPr lang="sr-Cyrl-RS" altLang="en-US" sz="800"/>
                <a:t>Периферна васкуларна </a:t>
              </a:r>
            </a:p>
            <a:p>
              <a:pPr algn="r" eaLnBrk="1" hangingPunct="1">
                <a:spcBef>
                  <a:spcPct val="0"/>
                </a:spcBef>
                <a:buFontTx/>
                <a:buNone/>
              </a:pPr>
              <a:r>
                <a:rPr lang="sr-Cyrl-RS" altLang="en-US" sz="800"/>
                <a:t>болест; </a:t>
              </a:r>
            </a:p>
            <a:p>
              <a:pPr algn="r" eaLnBrk="1" hangingPunct="1">
                <a:spcBef>
                  <a:spcPct val="0"/>
                </a:spcBef>
                <a:buFontTx/>
                <a:buNone/>
              </a:pPr>
              <a:r>
                <a:rPr lang="sr-Cyrl-RS" altLang="en-US" sz="800"/>
                <a:t>Лоша циркулација</a:t>
              </a:r>
            </a:p>
            <a:p>
              <a:pPr algn="r" eaLnBrk="1" hangingPunct="1">
                <a:spcBef>
                  <a:spcPct val="0"/>
                </a:spcBef>
                <a:buFontTx/>
                <a:buNone/>
              </a:pPr>
              <a:r>
                <a:rPr lang="sr-Cyrl-RS" altLang="en-US" sz="800"/>
                <a:t>(хладне руке)</a:t>
              </a:r>
              <a:endParaRPr lang="sr-Cyrl-RS" altLang="en-US" sz="500"/>
            </a:p>
          </p:txBody>
        </p:sp>
        <p:sp>
          <p:nvSpPr>
            <p:cNvPr id="59444" name="Text Box 10"/>
            <p:cNvSpPr txBox="1">
              <a:spLocks noChangeArrowheads="1"/>
            </p:cNvSpPr>
            <p:nvPr/>
          </p:nvSpPr>
          <p:spPr bwMode="auto">
            <a:xfrm>
              <a:off x="1121" y="2616"/>
              <a:ext cx="1306"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dirty="0">
                  <a:solidFill>
                    <a:srgbClr val="CC0000"/>
                  </a:solidFill>
                </a:rPr>
                <a:t>Мушке репродуктивне функције</a:t>
              </a:r>
            </a:p>
            <a:p>
              <a:pPr algn="r" eaLnBrk="1" hangingPunct="1">
                <a:spcBef>
                  <a:spcPct val="0"/>
                </a:spcBef>
                <a:buFontTx/>
                <a:buNone/>
              </a:pPr>
              <a:r>
                <a:rPr lang="sr-Cyrl-RS" altLang="en-US" sz="800" dirty="0"/>
                <a:t>Неплодност; </a:t>
              </a:r>
            </a:p>
            <a:p>
              <a:pPr algn="r" eaLnBrk="1" hangingPunct="1">
                <a:spcBef>
                  <a:spcPct val="0"/>
                </a:spcBef>
                <a:buFontTx/>
                <a:buNone/>
              </a:pPr>
              <a:r>
                <a:rPr lang="sr-Cyrl-RS" altLang="en-US" sz="800" dirty="0"/>
                <a:t>Деформитети сперматозоида;</a:t>
              </a:r>
            </a:p>
            <a:p>
              <a:pPr algn="r" eaLnBrk="1" hangingPunct="1">
                <a:spcBef>
                  <a:spcPct val="0"/>
                </a:spcBef>
                <a:buFontTx/>
                <a:buNone/>
              </a:pPr>
              <a:r>
                <a:rPr lang="sr-Cyrl-RS" altLang="en-US" sz="800" dirty="0"/>
                <a:t>Слабија покретљивост </a:t>
              </a:r>
            </a:p>
            <a:p>
              <a:pPr algn="r" eaLnBrk="1" hangingPunct="1">
                <a:spcBef>
                  <a:spcPct val="0"/>
                </a:spcBef>
                <a:buFontTx/>
                <a:buNone/>
              </a:pPr>
              <a:r>
                <a:rPr lang="sr-Cyrl-RS" altLang="en-US" sz="800" dirty="0"/>
                <a:t>и број сперматозоида; импотенција;</a:t>
              </a:r>
              <a:endParaRPr lang="sr-Cyrl-RS" altLang="en-US" sz="500" dirty="0"/>
            </a:p>
          </p:txBody>
        </p:sp>
        <p:sp>
          <p:nvSpPr>
            <p:cNvPr id="59445" name="Text Box 11"/>
            <p:cNvSpPr txBox="1">
              <a:spLocks noChangeArrowheads="1"/>
            </p:cNvSpPr>
            <p:nvPr/>
          </p:nvSpPr>
          <p:spPr bwMode="auto">
            <a:xfrm>
              <a:off x="1325" y="3051"/>
              <a:ext cx="1221"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dirty="0">
                  <a:solidFill>
                    <a:srgbClr val="CC0000"/>
                  </a:solidFill>
                </a:rPr>
                <a:t>Скелетни систем</a:t>
              </a:r>
            </a:p>
            <a:p>
              <a:pPr algn="r" eaLnBrk="1" hangingPunct="1">
                <a:spcBef>
                  <a:spcPct val="0"/>
                </a:spcBef>
                <a:buFontTx/>
                <a:buNone/>
              </a:pPr>
              <a:r>
                <a:rPr lang="sr-Cyrl-RS" altLang="en-US" sz="800" dirty="0"/>
                <a:t>Остеопороза</a:t>
              </a:r>
            </a:p>
            <a:p>
              <a:pPr algn="r" eaLnBrk="1" hangingPunct="1">
                <a:spcBef>
                  <a:spcPct val="0"/>
                </a:spcBef>
                <a:buFontTx/>
                <a:buNone/>
              </a:pPr>
              <a:r>
                <a:rPr lang="sr-Cyrl-RS" altLang="en-US" sz="800" dirty="0"/>
                <a:t>Фрактура кука</a:t>
              </a:r>
            </a:p>
            <a:p>
              <a:pPr algn="r" eaLnBrk="1" hangingPunct="1">
                <a:spcBef>
                  <a:spcPct val="0"/>
                </a:spcBef>
                <a:buFontTx/>
                <a:buNone/>
              </a:pPr>
              <a:r>
                <a:rPr lang="sr-Cyrl-RS" altLang="en-US" sz="800" dirty="0"/>
                <a:t>Склоност проблемима са леђима</a:t>
              </a:r>
            </a:p>
            <a:p>
              <a:pPr algn="r" eaLnBrk="1" hangingPunct="1">
                <a:spcBef>
                  <a:spcPct val="0"/>
                </a:spcBef>
                <a:buFontTx/>
                <a:buNone/>
              </a:pPr>
              <a:r>
                <a:rPr lang="sr-Cyrl-RS" altLang="en-US" sz="800" dirty="0"/>
                <a:t>Рак коштане сржи</a:t>
              </a:r>
              <a:endParaRPr lang="sr-Cyrl-RS" altLang="en-US" sz="500" dirty="0"/>
            </a:p>
          </p:txBody>
        </p:sp>
        <p:sp>
          <p:nvSpPr>
            <p:cNvPr id="59446" name="Text Box 12"/>
            <p:cNvSpPr txBox="1">
              <a:spLocks noChangeArrowheads="1"/>
            </p:cNvSpPr>
            <p:nvPr/>
          </p:nvSpPr>
          <p:spPr bwMode="auto">
            <a:xfrm>
              <a:off x="1408" y="3549"/>
              <a:ext cx="1170"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Cyrl-RS" altLang="en-US" sz="900" dirty="0">
                  <a:solidFill>
                    <a:srgbClr val="CC0000"/>
                  </a:solidFill>
                </a:rPr>
                <a:t>Циркулаторни систем</a:t>
              </a:r>
            </a:p>
            <a:p>
              <a:pPr algn="r" eaLnBrk="1" hangingPunct="1">
                <a:spcBef>
                  <a:spcPct val="0"/>
                </a:spcBef>
                <a:buFontTx/>
                <a:buNone/>
              </a:pPr>
              <a:r>
                <a:rPr lang="en-US" altLang="en-US" sz="800" i="1" dirty="0" err="1"/>
                <a:t>Buerger</a:t>
              </a:r>
              <a:r>
                <a:rPr lang="en-US" altLang="en-US" sz="800" dirty="0"/>
                <a:t>- </a:t>
              </a:r>
              <a:r>
                <a:rPr lang="sr-Cyrl-RS" altLang="en-US" sz="800" dirty="0"/>
                <a:t>ова болест (запаљење</a:t>
              </a:r>
            </a:p>
            <a:p>
              <a:pPr algn="r" eaLnBrk="1" hangingPunct="1">
                <a:spcBef>
                  <a:spcPct val="0"/>
                </a:spcBef>
                <a:buFontTx/>
                <a:buNone/>
              </a:pPr>
              <a:r>
                <a:rPr lang="sr-Cyrl-RS" altLang="en-US" sz="800" dirty="0"/>
                <a:t>артерија, вена и нерава ноге)</a:t>
              </a:r>
            </a:p>
            <a:p>
              <a:pPr algn="r" eaLnBrk="1" hangingPunct="1">
                <a:spcBef>
                  <a:spcPct val="0"/>
                </a:spcBef>
                <a:buFontTx/>
                <a:buNone/>
              </a:pPr>
              <a:r>
                <a:rPr lang="sr-Cyrl-RS" altLang="en-US" sz="800" dirty="0"/>
                <a:t>Акутна мијелоидна леукемија</a:t>
              </a:r>
              <a:endParaRPr lang="sr-Cyrl-RS" altLang="en-US" sz="500" dirty="0"/>
            </a:p>
          </p:txBody>
        </p:sp>
      </p:grpSp>
      <p:grpSp>
        <p:nvGrpSpPr>
          <p:cNvPr id="3" name="Group 2"/>
          <p:cNvGrpSpPr/>
          <p:nvPr/>
        </p:nvGrpSpPr>
        <p:grpSpPr>
          <a:xfrm>
            <a:off x="8903312" y="445718"/>
            <a:ext cx="2855664" cy="5934505"/>
            <a:chOff x="7812088" y="311151"/>
            <a:chExt cx="2855664" cy="5934505"/>
          </a:xfrm>
        </p:grpSpPr>
        <p:sp>
          <p:nvSpPr>
            <p:cNvPr id="59395" name="Text Box 13"/>
            <p:cNvSpPr txBox="1">
              <a:spLocks noChangeArrowheads="1"/>
            </p:cNvSpPr>
            <p:nvPr/>
          </p:nvSpPr>
          <p:spPr bwMode="auto">
            <a:xfrm>
              <a:off x="7812088" y="311151"/>
              <a:ext cx="26500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Мозак и психичко функционисање</a:t>
              </a:r>
            </a:p>
            <a:p>
              <a:pPr eaLnBrk="1" hangingPunct="1">
                <a:spcBef>
                  <a:spcPct val="0"/>
                </a:spcBef>
                <a:buFontTx/>
                <a:buNone/>
              </a:pPr>
              <a:r>
                <a:rPr lang="sr-Cyrl-RS" altLang="en-US" sz="800"/>
                <a:t>Шлог (цереброваскуларни акцидент)</a:t>
              </a:r>
            </a:p>
            <a:p>
              <a:pPr eaLnBrk="1" hangingPunct="1">
                <a:spcBef>
                  <a:spcPct val="0"/>
                </a:spcBef>
                <a:buFontTx/>
                <a:buNone/>
              </a:pPr>
              <a:r>
                <a:rPr lang="sr-Cyrl-RS" altLang="en-US" sz="800"/>
                <a:t>Зависност/апстиненција;</a:t>
              </a:r>
            </a:p>
            <a:p>
              <a:pPr eaLnBrk="1" hangingPunct="1">
                <a:spcBef>
                  <a:spcPct val="0"/>
                </a:spcBef>
                <a:buFontTx/>
                <a:buNone/>
              </a:pPr>
              <a:r>
                <a:rPr lang="sr-Cyrl-RS" altLang="en-US" sz="800"/>
                <a:t>Промењени хемијски процеси у мозгу</a:t>
              </a:r>
            </a:p>
            <a:p>
              <a:pPr eaLnBrk="1" hangingPunct="1">
                <a:spcBef>
                  <a:spcPct val="0"/>
                </a:spcBef>
                <a:buFontTx/>
                <a:buNone/>
              </a:pPr>
              <a:r>
                <a:rPr lang="sr-Cyrl-RS" altLang="en-US" sz="800"/>
                <a:t>Анксиозност због здравствених последица пушења</a:t>
              </a:r>
              <a:endParaRPr lang="sr-Cyrl-RS" altLang="en-US" sz="500"/>
            </a:p>
          </p:txBody>
        </p:sp>
        <p:grpSp>
          <p:nvGrpSpPr>
            <p:cNvPr id="2" name="Group 1"/>
            <p:cNvGrpSpPr/>
            <p:nvPr/>
          </p:nvGrpSpPr>
          <p:grpSpPr>
            <a:xfrm>
              <a:off x="7813457" y="978243"/>
              <a:ext cx="2854295" cy="5267413"/>
              <a:chOff x="7813675" y="971551"/>
              <a:chExt cx="2854295" cy="5267413"/>
            </a:xfrm>
          </p:grpSpPr>
          <p:sp>
            <p:nvSpPr>
              <p:cNvPr id="59396" name="Text Box 14"/>
              <p:cNvSpPr txBox="1">
                <a:spLocks noChangeArrowheads="1"/>
              </p:cNvSpPr>
              <p:nvPr/>
            </p:nvSpPr>
            <p:spPr bwMode="auto">
              <a:xfrm>
                <a:off x="7813675" y="971551"/>
                <a:ext cx="116891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Коса</a:t>
                </a:r>
              </a:p>
              <a:p>
                <a:pPr eaLnBrk="1" hangingPunct="1">
                  <a:spcBef>
                    <a:spcPct val="0"/>
                  </a:spcBef>
                  <a:buFontTx/>
                  <a:buNone/>
                </a:pPr>
                <a:r>
                  <a:rPr lang="sr-Cyrl-RS" altLang="en-US" sz="800"/>
                  <a:t>Мирис и обезбојење</a:t>
                </a:r>
                <a:endParaRPr lang="sr-Cyrl-RS" altLang="en-US" sz="500"/>
              </a:p>
            </p:txBody>
          </p:sp>
          <p:sp>
            <p:nvSpPr>
              <p:cNvPr id="59397" name="Text Box 15"/>
              <p:cNvSpPr txBox="1">
                <a:spLocks noChangeArrowheads="1"/>
              </p:cNvSpPr>
              <p:nvPr/>
            </p:nvSpPr>
            <p:spPr bwMode="auto">
              <a:xfrm>
                <a:off x="7821613" y="1265239"/>
                <a:ext cx="1631950"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Уста и грло</a:t>
                </a:r>
              </a:p>
              <a:p>
                <a:pPr eaLnBrk="1" hangingPunct="1">
                  <a:spcBef>
                    <a:spcPct val="0"/>
                  </a:spcBef>
                  <a:buFontTx/>
                  <a:buNone/>
                </a:pPr>
                <a:r>
                  <a:rPr lang="sr-Cyrl-RS" altLang="en-US" sz="800"/>
                  <a:t>Рак усне, уста, грла, </a:t>
                </a:r>
              </a:p>
              <a:p>
                <a:pPr eaLnBrk="1" hangingPunct="1">
                  <a:spcBef>
                    <a:spcPct val="0"/>
                  </a:spcBef>
                  <a:buFontTx/>
                  <a:buNone/>
                </a:pPr>
                <a:r>
                  <a:rPr lang="sr-Cyrl-RS" altLang="en-US" sz="800"/>
                  <a:t>гркљана и ждрела;</a:t>
                </a:r>
              </a:p>
              <a:p>
                <a:pPr eaLnBrk="1" hangingPunct="1">
                  <a:spcBef>
                    <a:spcPct val="0"/>
                  </a:spcBef>
                  <a:buFontTx/>
                  <a:buNone/>
                </a:pPr>
                <a:r>
                  <a:rPr lang="sr-Cyrl-RS" altLang="en-US" sz="800"/>
                  <a:t>    Упала грла; </a:t>
                </a:r>
              </a:p>
              <a:p>
                <a:pPr eaLnBrk="1" hangingPunct="1">
                  <a:spcBef>
                    <a:spcPct val="0"/>
                  </a:spcBef>
                  <a:buFontTx/>
                  <a:buNone/>
                </a:pPr>
                <a:r>
                  <a:rPr lang="sr-Cyrl-RS" altLang="en-US" sz="800"/>
                  <a:t>      Смањен осећај укуса;</a:t>
                </a:r>
              </a:p>
              <a:p>
                <a:pPr eaLnBrk="1" hangingPunct="1">
                  <a:spcBef>
                    <a:spcPct val="0"/>
                  </a:spcBef>
                  <a:buFontTx/>
                  <a:buNone/>
                </a:pPr>
                <a:r>
                  <a:rPr lang="sr-Cyrl-RS" altLang="en-US" sz="800"/>
                  <a:t>        Халитоза (лош задах)</a:t>
                </a:r>
                <a:endParaRPr lang="sr-Cyrl-RS" altLang="en-US" sz="500"/>
              </a:p>
            </p:txBody>
          </p:sp>
          <p:sp>
            <p:nvSpPr>
              <p:cNvPr id="59398" name="Text Box 16"/>
              <p:cNvSpPr txBox="1">
                <a:spLocks noChangeArrowheads="1"/>
              </p:cNvSpPr>
              <p:nvPr/>
            </p:nvSpPr>
            <p:spPr bwMode="auto">
              <a:xfrm>
                <a:off x="9226550" y="1262063"/>
                <a:ext cx="144142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Зуби</a:t>
                </a:r>
              </a:p>
              <a:p>
                <a:pPr eaLnBrk="1" hangingPunct="1">
                  <a:spcBef>
                    <a:spcPct val="0"/>
                  </a:spcBef>
                  <a:buFontTx/>
                  <a:buNone/>
                </a:pPr>
                <a:r>
                  <a:rPr lang="sr-Cyrl-RS" altLang="en-US" sz="800"/>
                  <a:t>Пародонтоза; гингивитис; </a:t>
                </a:r>
              </a:p>
              <a:p>
                <a:pPr eaLnBrk="1" hangingPunct="1">
                  <a:spcBef>
                    <a:spcPct val="0"/>
                  </a:spcBef>
                  <a:buFontTx/>
                  <a:buNone/>
                </a:pPr>
                <a:r>
                  <a:rPr lang="sr-Cyrl-RS" altLang="en-US" sz="800"/>
                  <a:t>Периодонтитис;</a:t>
                </a:r>
              </a:p>
              <a:p>
                <a:pPr eaLnBrk="1" hangingPunct="1">
                  <a:spcBef>
                    <a:spcPct val="0"/>
                  </a:spcBef>
                  <a:buFontTx/>
                  <a:buNone/>
                </a:pPr>
                <a:r>
                  <a:rPr lang="sr-Cyrl-RS" altLang="en-US" sz="800"/>
                  <a:t>Губитак зуба; Кариес;</a:t>
                </a:r>
              </a:p>
              <a:p>
                <a:pPr eaLnBrk="1" hangingPunct="1">
                  <a:spcBef>
                    <a:spcPct val="0"/>
                  </a:spcBef>
                  <a:buFontTx/>
                  <a:buNone/>
                </a:pPr>
                <a:r>
                  <a:rPr lang="sr-Cyrl-RS" altLang="en-US" sz="800"/>
                  <a:t>Плак; Дисколорација и</a:t>
                </a:r>
              </a:p>
              <a:p>
                <a:pPr eaLnBrk="1" hangingPunct="1">
                  <a:spcBef>
                    <a:spcPct val="0"/>
                  </a:spcBef>
                  <a:buFontTx/>
                  <a:buNone/>
                </a:pPr>
                <a:r>
                  <a:rPr lang="sr-Cyrl-RS" altLang="en-US" sz="800"/>
                  <a:t>пребојеност;</a:t>
                </a:r>
                <a:endParaRPr lang="sr-Cyrl-RS" altLang="en-US" sz="500"/>
              </a:p>
            </p:txBody>
          </p:sp>
          <p:sp>
            <p:nvSpPr>
              <p:cNvPr id="59399" name="Text Box 17"/>
              <p:cNvSpPr txBox="1">
                <a:spLocks noChangeArrowheads="1"/>
              </p:cNvSpPr>
              <p:nvPr/>
            </p:nvSpPr>
            <p:spPr bwMode="auto">
              <a:xfrm>
                <a:off x="8143875" y="2092326"/>
                <a:ext cx="2291012"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Плућа</a:t>
                </a:r>
              </a:p>
              <a:p>
                <a:pPr eaLnBrk="1" hangingPunct="1">
                  <a:spcBef>
                    <a:spcPct val="0"/>
                  </a:spcBef>
                  <a:buFontTx/>
                  <a:buNone/>
                </a:pPr>
                <a:r>
                  <a:rPr lang="sr-Cyrl-RS" altLang="en-US" sz="800"/>
                  <a:t>Рак плућа, бронха и трахеје;</a:t>
                </a:r>
              </a:p>
              <a:p>
                <a:pPr eaLnBrk="1" hangingPunct="1">
                  <a:spcBef>
                    <a:spcPct val="0"/>
                  </a:spcBef>
                  <a:buFontTx/>
                  <a:buNone/>
                </a:pPr>
                <a:r>
                  <a:rPr lang="sr-Cyrl-RS" altLang="en-US" sz="800"/>
                  <a:t>Хронична опструктивна болест плућа;</a:t>
                </a:r>
              </a:p>
              <a:p>
                <a:pPr eaLnBrk="1" hangingPunct="1">
                  <a:spcBef>
                    <a:spcPct val="0"/>
                  </a:spcBef>
                  <a:buFontTx/>
                  <a:buNone/>
                </a:pPr>
                <a:r>
                  <a:rPr lang="sr-Cyrl-RS" altLang="en-US" sz="800"/>
                  <a:t>Емфизем;</a:t>
                </a:r>
              </a:p>
              <a:p>
                <a:pPr eaLnBrk="1" hangingPunct="1">
                  <a:spcBef>
                    <a:spcPct val="0"/>
                  </a:spcBef>
                  <a:buFontTx/>
                  <a:buNone/>
                </a:pPr>
                <a:r>
                  <a:rPr lang="sr-Cyrl-RS" altLang="en-US" sz="800"/>
                  <a:t>Хронични бронхитис;</a:t>
                </a:r>
              </a:p>
              <a:p>
                <a:pPr eaLnBrk="1" hangingPunct="1">
                  <a:spcBef>
                    <a:spcPct val="0"/>
                  </a:spcBef>
                  <a:buFontTx/>
                  <a:buNone/>
                </a:pPr>
                <a:r>
                  <a:rPr lang="sr-Cyrl-RS" altLang="en-US" sz="800"/>
                  <a:t>Респираторне инфекције; грип; пнеумонија;</a:t>
                </a:r>
              </a:p>
              <a:p>
                <a:pPr eaLnBrk="1" hangingPunct="1">
                  <a:spcBef>
                    <a:spcPct val="0"/>
                  </a:spcBef>
                  <a:buFontTx/>
                  <a:buNone/>
                </a:pPr>
                <a:r>
                  <a:rPr lang="sr-Cyrl-RS" altLang="en-US" sz="800"/>
                  <a:t>туберкулоза; скраћење даха; астма;</a:t>
                </a:r>
              </a:p>
              <a:p>
                <a:pPr eaLnBrk="1" hangingPunct="1">
                  <a:spcBef>
                    <a:spcPct val="0"/>
                  </a:spcBef>
                  <a:buFontTx/>
                  <a:buNone/>
                </a:pPr>
                <a:r>
                  <a:rPr lang="sr-Cyrl-RS" altLang="en-US" sz="800"/>
                  <a:t>  хронични кашаљ; ексцесивна продукција</a:t>
                </a:r>
              </a:p>
              <a:p>
                <a:pPr eaLnBrk="1" hangingPunct="1">
                  <a:spcBef>
                    <a:spcPct val="0"/>
                  </a:spcBef>
                  <a:buFontTx/>
                  <a:buNone/>
                </a:pPr>
                <a:r>
                  <a:rPr lang="sr-Cyrl-RS" altLang="en-US" sz="800"/>
                  <a:t>  спутума;</a:t>
                </a:r>
                <a:endParaRPr lang="sr-Cyrl-RS" altLang="en-US" sz="500"/>
              </a:p>
            </p:txBody>
          </p:sp>
          <p:sp>
            <p:nvSpPr>
              <p:cNvPr id="59400" name="Text Box 18"/>
              <p:cNvSpPr txBox="1">
                <a:spLocks noChangeArrowheads="1"/>
              </p:cNvSpPr>
              <p:nvPr/>
            </p:nvSpPr>
            <p:spPr bwMode="auto">
              <a:xfrm>
                <a:off x="8256589" y="3287714"/>
                <a:ext cx="64293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Јетра</a:t>
                </a:r>
              </a:p>
              <a:p>
                <a:pPr eaLnBrk="1" hangingPunct="1">
                  <a:spcBef>
                    <a:spcPct val="0"/>
                  </a:spcBef>
                  <a:buFontTx/>
                  <a:buNone/>
                </a:pPr>
                <a:r>
                  <a:rPr lang="sr-Cyrl-RS" altLang="en-US" sz="800"/>
                  <a:t>Рак јетре</a:t>
                </a:r>
                <a:endParaRPr lang="sr-Cyrl-RS" altLang="en-US" sz="500"/>
              </a:p>
            </p:txBody>
          </p:sp>
          <p:sp>
            <p:nvSpPr>
              <p:cNvPr id="59401" name="Text Box 19"/>
              <p:cNvSpPr txBox="1">
                <a:spLocks noChangeArrowheads="1"/>
              </p:cNvSpPr>
              <p:nvPr/>
            </p:nvSpPr>
            <p:spPr bwMode="auto">
              <a:xfrm>
                <a:off x="8918575" y="3281364"/>
                <a:ext cx="172835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Бубрези и мокраћна бешика</a:t>
                </a:r>
              </a:p>
              <a:p>
                <a:pPr eaLnBrk="1" hangingPunct="1">
                  <a:spcBef>
                    <a:spcPct val="0"/>
                  </a:spcBef>
                  <a:buFontTx/>
                  <a:buNone/>
                </a:pPr>
                <a:r>
                  <a:rPr lang="sr-Cyrl-RS" altLang="en-US" sz="800"/>
                  <a:t>Рак бубрега и мокраћне бешике</a:t>
                </a:r>
                <a:endParaRPr lang="sr-Cyrl-RS" altLang="en-US" sz="500"/>
              </a:p>
            </p:txBody>
          </p:sp>
          <p:sp>
            <p:nvSpPr>
              <p:cNvPr id="59402" name="Text Box 20"/>
              <p:cNvSpPr txBox="1">
                <a:spLocks noChangeArrowheads="1"/>
              </p:cNvSpPr>
              <p:nvPr/>
            </p:nvSpPr>
            <p:spPr bwMode="auto">
              <a:xfrm>
                <a:off x="8296276" y="3665538"/>
                <a:ext cx="197522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dirty="0">
                    <a:solidFill>
                      <a:srgbClr val="CC0000"/>
                    </a:solidFill>
                  </a:rPr>
                  <a:t>Кожа</a:t>
                </a:r>
              </a:p>
              <a:p>
                <a:pPr eaLnBrk="1" hangingPunct="1">
                  <a:spcBef>
                    <a:spcPct val="0"/>
                  </a:spcBef>
                  <a:buFontTx/>
                  <a:buNone/>
                </a:pPr>
                <a:r>
                  <a:rPr lang="sr-Cyrl-RS" altLang="en-US" sz="800" dirty="0"/>
                  <a:t>Псоријаза; Губитак боје; Избораност;</a:t>
                </a:r>
              </a:p>
              <a:p>
                <a:pPr eaLnBrk="1" hangingPunct="1">
                  <a:spcBef>
                    <a:spcPct val="0"/>
                  </a:spcBef>
                  <a:buFontTx/>
                  <a:buNone/>
                </a:pPr>
                <a:r>
                  <a:rPr lang="sr-Cyrl-RS" altLang="en-US" sz="800" dirty="0"/>
                  <a:t>Превремено старење</a:t>
                </a:r>
                <a:endParaRPr lang="sr-Cyrl-RS" altLang="en-US" sz="500" dirty="0"/>
              </a:p>
            </p:txBody>
          </p:sp>
          <p:sp>
            <p:nvSpPr>
              <p:cNvPr id="59403" name="Text Box 21"/>
              <p:cNvSpPr txBox="1">
                <a:spLocks noChangeArrowheads="1"/>
              </p:cNvSpPr>
              <p:nvPr/>
            </p:nvSpPr>
            <p:spPr bwMode="auto">
              <a:xfrm>
                <a:off x="8032751" y="4135439"/>
                <a:ext cx="217078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Женске репродуктивне функције</a:t>
                </a:r>
              </a:p>
              <a:p>
                <a:pPr eaLnBrk="1" hangingPunct="1">
                  <a:spcBef>
                    <a:spcPct val="0"/>
                  </a:spcBef>
                  <a:buFontTx/>
                  <a:buNone/>
                </a:pPr>
                <a:r>
                  <a:rPr lang="sr-Cyrl-RS" altLang="en-US" sz="800"/>
                  <a:t>Рак грлића материце</a:t>
                </a:r>
              </a:p>
              <a:p>
                <a:pPr eaLnBrk="1" hangingPunct="1">
                  <a:spcBef>
                    <a:spcPct val="0"/>
                  </a:spcBef>
                  <a:buFontTx/>
                  <a:buNone/>
                </a:pPr>
                <a:r>
                  <a:rPr lang="sr-Cyrl-RS" altLang="en-US" sz="800"/>
                  <a:t>Превремен губитак оваријалне функције;</a:t>
                </a:r>
              </a:p>
              <a:p>
                <a:pPr eaLnBrk="1" hangingPunct="1">
                  <a:spcBef>
                    <a:spcPct val="0"/>
                  </a:spcBef>
                  <a:buFontTx/>
                  <a:buNone/>
                </a:pPr>
                <a:r>
                  <a:rPr lang="sr-Cyrl-RS" altLang="en-US" sz="800"/>
                  <a:t>Рана менопауза; смањен фертилитет;</a:t>
                </a:r>
              </a:p>
              <a:p>
                <a:pPr eaLnBrk="1" hangingPunct="1">
                  <a:spcBef>
                    <a:spcPct val="0"/>
                  </a:spcBef>
                  <a:buFontTx/>
                  <a:buNone/>
                </a:pPr>
                <a:r>
                  <a:rPr lang="sr-Cyrl-RS" altLang="en-US" sz="800"/>
                  <a:t>Болне менструације;</a:t>
                </a:r>
                <a:endParaRPr lang="sr-Cyrl-RS" altLang="en-US" sz="500"/>
              </a:p>
            </p:txBody>
          </p:sp>
          <p:sp>
            <p:nvSpPr>
              <p:cNvPr id="59404" name="Text Box 22"/>
              <p:cNvSpPr txBox="1">
                <a:spLocks noChangeArrowheads="1"/>
              </p:cNvSpPr>
              <p:nvPr/>
            </p:nvSpPr>
            <p:spPr bwMode="auto">
              <a:xfrm>
                <a:off x="8045450" y="4837114"/>
                <a:ext cx="14478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Хирурше и друге ране</a:t>
                </a:r>
              </a:p>
              <a:p>
                <a:pPr eaLnBrk="1" hangingPunct="1">
                  <a:spcBef>
                    <a:spcPct val="0"/>
                  </a:spcBef>
                  <a:buFontTx/>
                  <a:buNone/>
                </a:pPr>
                <a:r>
                  <a:rPr lang="sr-Cyrl-RS" altLang="en-US" sz="800"/>
                  <a:t>Успорено зарастање рана</a:t>
                </a:r>
              </a:p>
              <a:p>
                <a:pPr eaLnBrk="1" hangingPunct="1">
                  <a:spcBef>
                    <a:spcPct val="0"/>
                  </a:spcBef>
                  <a:buFontTx/>
                  <a:buNone/>
                </a:pPr>
                <a:endParaRPr lang="sr-Cyrl-RS" altLang="en-US" sz="500"/>
              </a:p>
            </p:txBody>
          </p:sp>
          <p:sp>
            <p:nvSpPr>
              <p:cNvPr id="59405" name="Text Box 23"/>
              <p:cNvSpPr txBox="1">
                <a:spLocks noChangeArrowheads="1"/>
              </p:cNvSpPr>
              <p:nvPr/>
            </p:nvSpPr>
            <p:spPr bwMode="auto">
              <a:xfrm>
                <a:off x="8045450" y="5273676"/>
                <a:ext cx="182774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Имунолошки систем</a:t>
                </a:r>
              </a:p>
              <a:p>
                <a:pPr eaLnBrk="1" hangingPunct="1">
                  <a:spcBef>
                    <a:spcPct val="0"/>
                  </a:spcBef>
                  <a:buFontTx/>
                  <a:buNone/>
                </a:pPr>
                <a:r>
                  <a:rPr lang="sr-Cyrl-RS" altLang="en-US" sz="800"/>
                  <a:t>Смањена отпорност на инфекције</a:t>
                </a:r>
                <a:endParaRPr lang="sr-Cyrl-RS" altLang="en-US" sz="500"/>
              </a:p>
            </p:txBody>
          </p:sp>
          <p:sp>
            <p:nvSpPr>
              <p:cNvPr id="59406" name="Text Box 24"/>
              <p:cNvSpPr txBox="1">
                <a:spLocks noChangeArrowheads="1"/>
              </p:cNvSpPr>
              <p:nvPr/>
            </p:nvSpPr>
            <p:spPr bwMode="auto">
              <a:xfrm>
                <a:off x="8048626" y="5638800"/>
                <a:ext cx="202331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Cyrl-RS" altLang="en-US" sz="900">
                    <a:solidFill>
                      <a:srgbClr val="CC0000"/>
                    </a:solidFill>
                  </a:rPr>
                  <a:t>Ноге и стопала</a:t>
                </a:r>
              </a:p>
              <a:p>
                <a:pPr eaLnBrk="1" hangingPunct="1">
                  <a:spcBef>
                    <a:spcPct val="0"/>
                  </a:spcBef>
                  <a:buFontTx/>
                  <a:buNone/>
                </a:pPr>
                <a:r>
                  <a:rPr lang="sr-Cyrl-RS" altLang="en-US" sz="800"/>
                  <a:t>Периферна васкуларна болест;</a:t>
                </a:r>
              </a:p>
              <a:p>
                <a:pPr eaLnBrk="1" hangingPunct="1">
                  <a:spcBef>
                    <a:spcPct val="0"/>
                  </a:spcBef>
                  <a:buFontTx/>
                  <a:buNone/>
                </a:pPr>
                <a:r>
                  <a:rPr lang="sr-Cyrl-RS" altLang="en-US" sz="800"/>
                  <a:t>Хладна стопала; бол у нози; гангрена;</a:t>
                </a:r>
              </a:p>
              <a:p>
                <a:pPr eaLnBrk="1" hangingPunct="1">
                  <a:spcBef>
                    <a:spcPct val="0"/>
                  </a:spcBef>
                  <a:buFontTx/>
                  <a:buNone/>
                </a:pPr>
                <a:r>
                  <a:rPr lang="sr-Cyrl-RS" altLang="en-US" sz="800"/>
                  <a:t>Дубока венска тромбоза;</a:t>
                </a:r>
                <a:endParaRPr lang="sr-Cyrl-RS" altLang="en-US" sz="500"/>
              </a:p>
            </p:txBody>
          </p:sp>
        </p:grpSp>
      </p:grpSp>
      <p:sp>
        <p:nvSpPr>
          <p:cNvPr id="59407" name="Text Box 25"/>
          <p:cNvSpPr txBox="1">
            <a:spLocks noChangeArrowheads="1"/>
          </p:cNvSpPr>
          <p:nvPr/>
        </p:nvSpPr>
        <p:spPr bwMode="auto">
          <a:xfrm>
            <a:off x="34156" y="136493"/>
            <a:ext cx="50043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smtClean="0">
                <a:solidFill>
                  <a:srgbClr val="FF0000"/>
                </a:solidFill>
              </a:rPr>
              <a:t>OŠTEĆEN</a:t>
            </a:r>
            <a:r>
              <a:rPr lang="sr-Latn-RS" altLang="en-US" sz="2400" b="1" dirty="0" smtClean="0">
                <a:solidFill>
                  <a:srgbClr val="FF0000"/>
                </a:solidFill>
              </a:rPr>
              <a:t>J</a:t>
            </a:r>
            <a:r>
              <a:rPr lang="en-US" altLang="en-US" sz="2400" b="1" dirty="0" smtClean="0">
                <a:solidFill>
                  <a:srgbClr val="FF0000"/>
                </a:solidFill>
              </a:rPr>
              <a:t>A </a:t>
            </a:r>
            <a:r>
              <a:rPr lang="en-US" altLang="en-US" sz="2400" b="1" dirty="0">
                <a:solidFill>
                  <a:srgbClr val="FF0000"/>
                </a:solidFill>
              </a:rPr>
              <a:t>SITEMA, ORGANA</a:t>
            </a:r>
          </a:p>
          <a:p>
            <a:pPr eaLnBrk="1" hangingPunct="1">
              <a:spcBef>
                <a:spcPct val="0"/>
              </a:spcBef>
              <a:buFontTx/>
              <a:buNone/>
            </a:pPr>
            <a:r>
              <a:rPr lang="en-US" altLang="en-US" sz="2400" b="1" dirty="0">
                <a:solidFill>
                  <a:srgbClr val="FF0000"/>
                </a:solidFill>
              </a:rPr>
              <a:t>I FUNKCIJA USLED </a:t>
            </a:r>
          </a:p>
          <a:p>
            <a:pPr eaLnBrk="1" hangingPunct="1">
              <a:spcBef>
                <a:spcPct val="0"/>
              </a:spcBef>
              <a:buFontTx/>
              <a:buNone/>
            </a:pPr>
            <a:r>
              <a:rPr lang="en-US" altLang="en-US" sz="2400" b="1" dirty="0">
                <a:solidFill>
                  <a:srgbClr val="FF0000"/>
                </a:solidFill>
              </a:rPr>
              <a:t>UPOTREBE DUVANA I</a:t>
            </a:r>
          </a:p>
          <a:p>
            <a:pPr eaLnBrk="1" hangingPunct="1">
              <a:spcBef>
                <a:spcPct val="0"/>
              </a:spcBef>
              <a:buFontTx/>
              <a:buNone/>
            </a:pPr>
            <a:r>
              <a:rPr lang="en-US" altLang="en-US" sz="2400" b="1" dirty="0" err="1">
                <a:solidFill>
                  <a:srgbClr val="FF0000"/>
                </a:solidFill>
              </a:rPr>
              <a:t>IZLAGANjA</a:t>
            </a:r>
            <a:r>
              <a:rPr lang="en-US" altLang="en-US" sz="2400" b="1" dirty="0">
                <a:solidFill>
                  <a:srgbClr val="FF0000"/>
                </a:solidFill>
              </a:rPr>
              <a:t> DUVANSKOM DIMU</a:t>
            </a:r>
          </a:p>
        </p:txBody>
      </p:sp>
      <p:grpSp>
        <p:nvGrpSpPr>
          <p:cNvPr id="128026" name="Group 26"/>
          <p:cNvGrpSpPr>
            <a:grpSpLocks/>
          </p:cNvGrpSpPr>
          <p:nvPr/>
        </p:nvGrpSpPr>
        <p:grpSpPr bwMode="auto">
          <a:xfrm>
            <a:off x="381000" y="4283850"/>
            <a:ext cx="4768023" cy="2209200"/>
            <a:chOff x="-93" y="3124"/>
            <a:chExt cx="2329" cy="1103"/>
          </a:xfrm>
        </p:grpSpPr>
        <p:grpSp>
          <p:nvGrpSpPr>
            <p:cNvPr id="59410" name="Group 27"/>
            <p:cNvGrpSpPr>
              <a:grpSpLocks/>
            </p:cNvGrpSpPr>
            <p:nvPr/>
          </p:nvGrpSpPr>
          <p:grpSpPr bwMode="auto">
            <a:xfrm>
              <a:off x="433" y="3124"/>
              <a:ext cx="1803" cy="291"/>
              <a:chOff x="433" y="3124"/>
              <a:chExt cx="1803" cy="291"/>
            </a:xfrm>
          </p:grpSpPr>
          <p:sp>
            <p:nvSpPr>
              <p:cNvPr id="59435" name="Text Box 28"/>
              <p:cNvSpPr txBox="1">
                <a:spLocks noChangeArrowheads="1"/>
              </p:cNvSpPr>
              <p:nvPr/>
            </p:nvSpPr>
            <p:spPr bwMode="auto">
              <a:xfrm>
                <a:off x="433" y="3124"/>
                <a:ext cx="541"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Latn-RS" altLang="en-US" sz="1050" b="1" dirty="0" smtClean="0"/>
                  <a:t>Upotreba </a:t>
                </a:r>
              </a:p>
              <a:p>
                <a:pPr algn="ctr" eaLnBrk="1" hangingPunct="1">
                  <a:spcBef>
                    <a:spcPct val="0"/>
                  </a:spcBef>
                  <a:buFontTx/>
                  <a:buNone/>
                </a:pPr>
                <a:r>
                  <a:rPr lang="sr-Latn-RS" altLang="en-US" sz="1050" b="1" dirty="0"/>
                  <a:t> </a:t>
                </a:r>
                <a:r>
                  <a:rPr lang="sr-Latn-RS" altLang="en-US" sz="1050" b="1" dirty="0" smtClean="0"/>
                  <a:t>     duvana	</a:t>
                </a:r>
                <a:endParaRPr lang="sr-Cyrl-RS" altLang="en-US" sz="1050" b="1" dirty="0"/>
              </a:p>
            </p:txBody>
          </p:sp>
          <p:sp>
            <p:nvSpPr>
              <p:cNvPr id="59436" name="Text Box 29"/>
              <p:cNvSpPr txBox="1">
                <a:spLocks noChangeArrowheads="1"/>
              </p:cNvSpPr>
              <p:nvPr/>
            </p:nvSpPr>
            <p:spPr bwMode="auto">
              <a:xfrm>
                <a:off x="881" y="3124"/>
                <a:ext cx="445"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Latn-RS" altLang="en-US" sz="1050" b="1" dirty="0" smtClean="0"/>
                  <a:t>Nepravilna </a:t>
                </a:r>
              </a:p>
              <a:p>
                <a:pPr algn="ctr" eaLnBrk="1" hangingPunct="1">
                  <a:spcBef>
                    <a:spcPct val="0"/>
                  </a:spcBef>
                  <a:buFontTx/>
                  <a:buNone/>
                </a:pPr>
                <a:r>
                  <a:rPr lang="sr-Latn-RS" altLang="en-US" sz="1050" b="1" dirty="0" smtClean="0"/>
                  <a:t>ishrana</a:t>
                </a:r>
                <a:endParaRPr lang="sr-Cyrl-RS" altLang="en-US" sz="1050" b="1" dirty="0"/>
              </a:p>
            </p:txBody>
          </p:sp>
          <p:sp>
            <p:nvSpPr>
              <p:cNvPr id="59437" name="Text Box 30"/>
              <p:cNvSpPr txBox="1">
                <a:spLocks noChangeArrowheads="1"/>
              </p:cNvSpPr>
              <p:nvPr/>
            </p:nvSpPr>
            <p:spPr bwMode="auto">
              <a:xfrm>
                <a:off x="1321" y="3127"/>
                <a:ext cx="4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Latn-RS" altLang="en-US" sz="1050" b="1" dirty="0" smtClean="0"/>
                  <a:t>Nedovoljna</a:t>
                </a:r>
                <a:endParaRPr lang="sr-Cyrl-RS" altLang="en-US" sz="1050" b="1" dirty="0"/>
              </a:p>
              <a:p>
                <a:pPr algn="ctr" eaLnBrk="1" hangingPunct="1">
                  <a:spcBef>
                    <a:spcPct val="0"/>
                  </a:spcBef>
                  <a:buFontTx/>
                  <a:buNone/>
                </a:pPr>
                <a:r>
                  <a:rPr lang="sr-Latn-RS" altLang="en-US" sz="1050" b="1" dirty="0" smtClean="0"/>
                  <a:t>fiizička</a:t>
                </a:r>
                <a:endParaRPr lang="sr-Cyrl-RS" altLang="en-US" sz="1050" b="1" dirty="0"/>
              </a:p>
              <a:p>
                <a:pPr algn="ctr" eaLnBrk="1" hangingPunct="1">
                  <a:spcBef>
                    <a:spcPct val="0"/>
                  </a:spcBef>
                  <a:buFontTx/>
                  <a:buNone/>
                </a:pPr>
                <a:r>
                  <a:rPr lang="sr-Latn-RS" altLang="en-US" sz="1050" b="1" dirty="0" smtClean="0"/>
                  <a:t>aktivnost</a:t>
                </a:r>
                <a:endParaRPr lang="sr-Cyrl-RS" altLang="en-US" sz="1050" b="1" dirty="0"/>
              </a:p>
            </p:txBody>
          </p:sp>
          <p:sp>
            <p:nvSpPr>
              <p:cNvPr id="59438" name="Text Box 31"/>
              <p:cNvSpPr txBox="1">
                <a:spLocks noChangeArrowheads="1"/>
              </p:cNvSpPr>
              <p:nvPr/>
            </p:nvSpPr>
            <p:spPr bwMode="auto">
              <a:xfrm>
                <a:off x="1764" y="3126"/>
                <a:ext cx="4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Latn-RS" altLang="en-US" sz="1050" b="1" dirty="0" smtClean="0"/>
                  <a:t>Prekomerna</a:t>
                </a:r>
                <a:endParaRPr lang="sr-Cyrl-RS" altLang="en-US" sz="1050" b="1" dirty="0"/>
              </a:p>
              <a:p>
                <a:pPr algn="ctr" eaLnBrk="1" hangingPunct="1">
                  <a:spcBef>
                    <a:spcPct val="0"/>
                  </a:spcBef>
                  <a:buFontTx/>
                  <a:buNone/>
                </a:pPr>
                <a:r>
                  <a:rPr lang="sr-Latn-RS" altLang="en-US" sz="1050" b="1" dirty="0" smtClean="0"/>
                  <a:t>upotreba</a:t>
                </a:r>
                <a:endParaRPr lang="sr-Cyrl-RS" altLang="en-US" sz="1050" b="1" dirty="0"/>
              </a:p>
              <a:p>
                <a:pPr algn="ctr" eaLnBrk="1" hangingPunct="1">
                  <a:spcBef>
                    <a:spcPct val="0"/>
                  </a:spcBef>
                  <a:buFontTx/>
                  <a:buNone/>
                </a:pPr>
                <a:r>
                  <a:rPr lang="sr-Latn-RS" altLang="en-US" sz="1050" b="1" dirty="0" smtClean="0"/>
                  <a:t>alkohola</a:t>
                </a:r>
                <a:endParaRPr lang="sr-Cyrl-RS" altLang="en-US" sz="1050" b="1" dirty="0"/>
              </a:p>
            </p:txBody>
          </p:sp>
        </p:grpSp>
        <p:sp>
          <p:nvSpPr>
            <p:cNvPr id="59411" name="Text Box 32"/>
            <p:cNvSpPr txBox="1">
              <a:spLocks noChangeArrowheads="1"/>
            </p:cNvSpPr>
            <p:nvPr/>
          </p:nvSpPr>
          <p:spPr bwMode="auto">
            <a:xfrm>
              <a:off x="281" y="3436"/>
              <a:ext cx="248"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sr-Latn-RS" altLang="en-US" sz="1200" b="1" dirty="0" smtClean="0"/>
                <a:t>KVB</a:t>
              </a:r>
              <a:endParaRPr lang="sr-Cyrl-RS" altLang="en-US" sz="1200" b="1" dirty="0"/>
            </a:p>
          </p:txBody>
        </p:sp>
        <p:sp>
          <p:nvSpPr>
            <p:cNvPr id="59412" name="Text Box 33"/>
            <p:cNvSpPr txBox="1">
              <a:spLocks noChangeArrowheads="1"/>
            </p:cNvSpPr>
            <p:nvPr/>
          </p:nvSpPr>
          <p:spPr bwMode="auto">
            <a:xfrm>
              <a:off x="-93" y="3612"/>
              <a:ext cx="647"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sr-Latn-RS" altLang="en-US" sz="1200" b="1" dirty="0" smtClean="0"/>
                <a:t>DIJABETES</a:t>
              </a:r>
              <a:endParaRPr lang="sr-Cyrl-RS" altLang="en-US" sz="1200" b="1" dirty="0"/>
            </a:p>
          </p:txBody>
        </p:sp>
        <p:sp>
          <p:nvSpPr>
            <p:cNvPr id="59413" name="Text Box 34"/>
            <p:cNvSpPr txBox="1">
              <a:spLocks noChangeArrowheads="1"/>
            </p:cNvSpPr>
            <p:nvPr/>
          </p:nvSpPr>
          <p:spPr bwMode="auto">
            <a:xfrm>
              <a:off x="-41" y="3806"/>
              <a:ext cx="63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Latn-RS" altLang="en-US" sz="1200" b="1" dirty="0" smtClean="0"/>
                <a:t>    MALIGNE B</a:t>
              </a:r>
              <a:r>
                <a:rPr lang="sr-Cyrl-RS" altLang="en-US" sz="1200" b="1" dirty="0" smtClean="0"/>
                <a:t>.</a:t>
              </a:r>
              <a:endParaRPr lang="sr-Cyrl-RS" altLang="en-US" sz="1200" b="1" dirty="0"/>
            </a:p>
          </p:txBody>
        </p:sp>
        <p:sp>
          <p:nvSpPr>
            <p:cNvPr id="59414" name="Text Box 35"/>
            <p:cNvSpPr txBox="1">
              <a:spLocks noChangeArrowheads="1"/>
            </p:cNvSpPr>
            <p:nvPr/>
          </p:nvSpPr>
          <p:spPr bwMode="auto">
            <a:xfrm>
              <a:off x="-1" y="3997"/>
              <a:ext cx="572"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Latn-RS" altLang="en-US" sz="1200" b="1" dirty="0" smtClean="0"/>
                <a:t>   HRONIČNE</a:t>
              </a:r>
            </a:p>
            <a:p>
              <a:pPr eaLnBrk="1" hangingPunct="1">
                <a:spcBef>
                  <a:spcPct val="0"/>
                </a:spcBef>
                <a:buFontTx/>
                <a:buNone/>
              </a:pPr>
              <a:r>
                <a:rPr lang="sr-Latn-RS" altLang="en-US" sz="1200" b="1" dirty="0" smtClean="0"/>
                <a:t>   RESPIR. B. </a:t>
              </a:r>
              <a:endParaRPr lang="sr-Cyrl-RS" altLang="en-US" sz="1200" b="1" dirty="0"/>
            </a:p>
          </p:txBody>
        </p:sp>
        <p:grpSp>
          <p:nvGrpSpPr>
            <p:cNvPr id="59415" name="Group 36"/>
            <p:cNvGrpSpPr>
              <a:grpSpLocks/>
            </p:cNvGrpSpPr>
            <p:nvPr/>
          </p:nvGrpSpPr>
          <p:grpSpPr bwMode="auto">
            <a:xfrm>
              <a:off x="997" y="3412"/>
              <a:ext cx="1060" cy="159"/>
              <a:chOff x="997" y="3412"/>
              <a:chExt cx="1060" cy="159"/>
            </a:xfrm>
          </p:grpSpPr>
          <p:sp>
            <p:nvSpPr>
              <p:cNvPr id="59432" name="Rectangle 37"/>
              <p:cNvSpPr>
                <a:spLocks noChangeArrowheads="1"/>
              </p:cNvSpPr>
              <p:nvPr/>
            </p:nvSpPr>
            <p:spPr bwMode="auto">
              <a:xfrm>
                <a:off x="997" y="3417"/>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dirty="0">
                    <a:solidFill>
                      <a:schemeClr val="bg1"/>
                    </a:solidFill>
                  </a:rPr>
                  <a:t>К</a:t>
                </a:r>
              </a:p>
            </p:txBody>
          </p:sp>
          <p:sp>
            <p:nvSpPr>
              <p:cNvPr id="59433" name="Rectangle 38"/>
              <p:cNvSpPr>
                <a:spLocks noChangeArrowheads="1"/>
              </p:cNvSpPr>
              <p:nvPr/>
            </p:nvSpPr>
            <p:spPr bwMode="auto">
              <a:xfrm>
                <a:off x="1906" y="3412"/>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34" name="Rectangle 39"/>
              <p:cNvSpPr>
                <a:spLocks noChangeArrowheads="1"/>
              </p:cNvSpPr>
              <p:nvPr/>
            </p:nvSpPr>
            <p:spPr bwMode="auto">
              <a:xfrm>
                <a:off x="1445" y="3420"/>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grpSp>
        <p:sp>
          <p:nvSpPr>
            <p:cNvPr id="59416" name="Rectangle 40"/>
            <p:cNvSpPr>
              <a:spLocks noChangeArrowheads="1"/>
            </p:cNvSpPr>
            <p:nvPr/>
          </p:nvSpPr>
          <p:spPr bwMode="auto">
            <a:xfrm>
              <a:off x="614" y="3414"/>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C0000"/>
                </a:buClr>
                <a:buSzPct val="165000"/>
                <a:buFont typeface="Wingdings" panose="05000000000000000000" pitchFamily="2" charset="2"/>
                <a:buChar char="ü"/>
              </a:pPr>
              <a:r>
                <a:rPr lang="sr-Cyrl-RS" altLang="en-US" sz="2400" b="1" dirty="0">
                  <a:solidFill>
                    <a:schemeClr val="bg1"/>
                  </a:solidFill>
                </a:rPr>
                <a:t>К</a:t>
              </a:r>
            </a:p>
          </p:txBody>
        </p:sp>
        <p:sp>
          <p:nvSpPr>
            <p:cNvPr id="59417" name="Rectangle 41"/>
            <p:cNvSpPr>
              <a:spLocks noChangeArrowheads="1"/>
            </p:cNvSpPr>
            <p:nvPr/>
          </p:nvSpPr>
          <p:spPr bwMode="auto">
            <a:xfrm>
              <a:off x="614" y="3595"/>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C0000"/>
                </a:buClr>
                <a:buSzPct val="165000"/>
                <a:buFont typeface="Wingdings" panose="05000000000000000000" pitchFamily="2" charset="2"/>
                <a:buChar char="ü"/>
              </a:pPr>
              <a:r>
                <a:rPr lang="sr-Cyrl-RS" altLang="en-US" sz="2400" b="1" dirty="0">
                  <a:solidFill>
                    <a:schemeClr val="bg1"/>
                  </a:solidFill>
                </a:rPr>
                <a:t>К</a:t>
              </a:r>
            </a:p>
          </p:txBody>
        </p:sp>
        <p:sp>
          <p:nvSpPr>
            <p:cNvPr id="59418" name="Rectangle 42"/>
            <p:cNvSpPr>
              <a:spLocks noChangeArrowheads="1"/>
            </p:cNvSpPr>
            <p:nvPr/>
          </p:nvSpPr>
          <p:spPr bwMode="auto">
            <a:xfrm>
              <a:off x="614" y="3806"/>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C0000"/>
                </a:buClr>
                <a:buSzPct val="165000"/>
                <a:buFont typeface="Wingdings" panose="05000000000000000000" pitchFamily="2" charset="2"/>
                <a:buChar char="ü"/>
              </a:pPr>
              <a:r>
                <a:rPr lang="sr-Cyrl-RS" altLang="en-US" sz="2400" b="1">
                  <a:solidFill>
                    <a:schemeClr val="bg1"/>
                  </a:solidFill>
                </a:rPr>
                <a:t>К</a:t>
              </a:r>
            </a:p>
          </p:txBody>
        </p:sp>
        <p:sp>
          <p:nvSpPr>
            <p:cNvPr id="59419" name="Rectangle 43"/>
            <p:cNvSpPr>
              <a:spLocks noChangeArrowheads="1"/>
            </p:cNvSpPr>
            <p:nvPr/>
          </p:nvSpPr>
          <p:spPr bwMode="auto">
            <a:xfrm>
              <a:off x="614" y="4038"/>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C0000"/>
                </a:buClr>
                <a:buSzPct val="165000"/>
                <a:buFont typeface="Wingdings" panose="05000000000000000000" pitchFamily="2" charset="2"/>
                <a:buChar char="ü"/>
              </a:pPr>
              <a:r>
                <a:rPr lang="sr-Cyrl-RS" altLang="en-US" sz="2400" b="1">
                  <a:solidFill>
                    <a:schemeClr val="bg1"/>
                  </a:solidFill>
                </a:rPr>
                <a:t>К</a:t>
              </a:r>
            </a:p>
          </p:txBody>
        </p:sp>
        <p:grpSp>
          <p:nvGrpSpPr>
            <p:cNvPr id="59420" name="Group 44"/>
            <p:cNvGrpSpPr>
              <a:grpSpLocks/>
            </p:cNvGrpSpPr>
            <p:nvPr/>
          </p:nvGrpSpPr>
          <p:grpSpPr bwMode="auto">
            <a:xfrm>
              <a:off x="1000" y="3595"/>
              <a:ext cx="1060" cy="159"/>
              <a:chOff x="997" y="3412"/>
              <a:chExt cx="1060" cy="159"/>
            </a:xfrm>
          </p:grpSpPr>
          <p:sp>
            <p:nvSpPr>
              <p:cNvPr id="59429" name="Rectangle 45"/>
              <p:cNvSpPr>
                <a:spLocks noChangeArrowheads="1"/>
              </p:cNvSpPr>
              <p:nvPr/>
            </p:nvSpPr>
            <p:spPr bwMode="auto">
              <a:xfrm>
                <a:off x="997" y="3417"/>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30" name="Rectangle 46"/>
              <p:cNvSpPr>
                <a:spLocks noChangeArrowheads="1"/>
              </p:cNvSpPr>
              <p:nvPr/>
            </p:nvSpPr>
            <p:spPr bwMode="auto">
              <a:xfrm>
                <a:off x="1906" y="3412"/>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31" name="Rectangle 47"/>
              <p:cNvSpPr>
                <a:spLocks noChangeArrowheads="1"/>
              </p:cNvSpPr>
              <p:nvPr/>
            </p:nvSpPr>
            <p:spPr bwMode="auto">
              <a:xfrm>
                <a:off x="1445" y="3420"/>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grpSp>
        <p:grpSp>
          <p:nvGrpSpPr>
            <p:cNvPr id="59421" name="Group 48"/>
            <p:cNvGrpSpPr>
              <a:grpSpLocks/>
            </p:cNvGrpSpPr>
            <p:nvPr/>
          </p:nvGrpSpPr>
          <p:grpSpPr bwMode="auto">
            <a:xfrm>
              <a:off x="1000" y="3802"/>
              <a:ext cx="1060" cy="159"/>
              <a:chOff x="997" y="3412"/>
              <a:chExt cx="1060" cy="159"/>
            </a:xfrm>
          </p:grpSpPr>
          <p:sp>
            <p:nvSpPr>
              <p:cNvPr id="59426" name="Rectangle 49"/>
              <p:cNvSpPr>
                <a:spLocks noChangeArrowheads="1"/>
              </p:cNvSpPr>
              <p:nvPr/>
            </p:nvSpPr>
            <p:spPr bwMode="auto">
              <a:xfrm>
                <a:off x="997" y="3417"/>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27" name="Rectangle 50"/>
              <p:cNvSpPr>
                <a:spLocks noChangeArrowheads="1"/>
              </p:cNvSpPr>
              <p:nvPr/>
            </p:nvSpPr>
            <p:spPr bwMode="auto">
              <a:xfrm>
                <a:off x="1906" y="3412"/>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sp>
            <p:nvSpPr>
              <p:cNvPr id="59428" name="Rectangle 51"/>
              <p:cNvSpPr>
                <a:spLocks noChangeArrowheads="1"/>
              </p:cNvSpPr>
              <p:nvPr/>
            </p:nvSpPr>
            <p:spPr bwMode="auto">
              <a:xfrm>
                <a:off x="1445" y="3420"/>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Char char="ü"/>
                </a:pPr>
                <a:r>
                  <a:rPr lang="sr-Cyrl-RS" altLang="en-US" sz="2400" b="1">
                    <a:solidFill>
                      <a:schemeClr val="bg1"/>
                    </a:solidFill>
                  </a:rPr>
                  <a:t>К</a:t>
                </a:r>
              </a:p>
            </p:txBody>
          </p:sp>
        </p:grpSp>
        <p:grpSp>
          <p:nvGrpSpPr>
            <p:cNvPr id="59422" name="Group 52"/>
            <p:cNvGrpSpPr>
              <a:grpSpLocks/>
            </p:cNvGrpSpPr>
            <p:nvPr/>
          </p:nvGrpSpPr>
          <p:grpSpPr bwMode="auto">
            <a:xfrm>
              <a:off x="607" y="4036"/>
              <a:ext cx="1453" cy="188"/>
              <a:chOff x="604" y="3412"/>
              <a:chExt cx="1453" cy="188"/>
            </a:xfrm>
          </p:grpSpPr>
          <p:sp>
            <p:nvSpPr>
              <p:cNvPr id="59423" name="Rectangle 53"/>
              <p:cNvSpPr>
                <a:spLocks noChangeArrowheads="1"/>
              </p:cNvSpPr>
              <p:nvPr/>
            </p:nvSpPr>
            <p:spPr bwMode="auto">
              <a:xfrm>
                <a:off x="604" y="3449"/>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None/>
                </a:pPr>
                <a:endParaRPr lang="sr-Cyrl-RS" altLang="en-US" sz="2400" b="1">
                  <a:solidFill>
                    <a:schemeClr val="bg1"/>
                  </a:solidFill>
                </a:endParaRPr>
              </a:p>
            </p:txBody>
          </p:sp>
          <p:sp>
            <p:nvSpPr>
              <p:cNvPr id="59424" name="Rectangle 54"/>
              <p:cNvSpPr>
                <a:spLocks noChangeArrowheads="1"/>
              </p:cNvSpPr>
              <p:nvPr/>
            </p:nvSpPr>
            <p:spPr bwMode="auto">
              <a:xfrm>
                <a:off x="1906" y="3412"/>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None/>
                </a:pPr>
                <a:endParaRPr lang="sr-Cyrl-RS" altLang="en-US" sz="2400" b="1">
                  <a:solidFill>
                    <a:schemeClr val="bg1"/>
                  </a:solidFill>
                </a:endParaRPr>
              </a:p>
            </p:txBody>
          </p:sp>
          <p:sp>
            <p:nvSpPr>
              <p:cNvPr id="59425" name="Rectangle 55"/>
              <p:cNvSpPr>
                <a:spLocks noChangeArrowheads="1"/>
              </p:cNvSpPr>
              <p:nvPr/>
            </p:nvSpPr>
            <p:spPr bwMode="auto">
              <a:xfrm>
                <a:off x="1445" y="3420"/>
                <a:ext cx="151" cy="1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chemeClr val="tx1"/>
                  </a:buClr>
                  <a:buSzPct val="165000"/>
                  <a:buFont typeface="Wingdings" panose="05000000000000000000" pitchFamily="2" charset="2"/>
                  <a:buNone/>
                </a:pPr>
                <a:endParaRPr lang="sr-Cyrl-RS" altLang="en-US" sz="2400" b="1">
                  <a:solidFill>
                    <a:schemeClr val="bg1"/>
                  </a:solidFill>
                </a:endParaRPr>
              </a:p>
            </p:txBody>
          </p:sp>
        </p:grpSp>
      </p:grpSp>
      <p:sp>
        <p:nvSpPr>
          <p:cNvPr id="128056" name="Text Box 56"/>
          <p:cNvSpPr txBox="1">
            <a:spLocks noChangeArrowheads="1"/>
          </p:cNvSpPr>
          <p:nvPr/>
        </p:nvSpPr>
        <p:spPr bwMode="auto">
          <a:xfrm>
            <a:off x="425863" y="1791655"/>
            <a:ext cx="266932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dirty="0" err="1"/>
              <a:t>Izvor</a:t>
            </a:r>
            <a:r>
              <a:rPr lang="en-US" altLang="en-US" sz="1400" dirty="0"/>
              <a:t>:</a:t>
            </a:r>
          </a:p>
          <a:p>
            <a:pPr eaLnBrk="1" hangingPunct="1">
              <a:spcBef>
                <a:spcPct val="0"/>
              </a:spcBef>
              <a:buFontTx/>
              <a:buNone/>
            </a:pPr>
            <a:r>
              <a:rPr lang="en-US" altLang="en-US" sz="1400" dirty="0" err="1"/>
              <a:t>Izveštaji</a:t>
            </a:r>
            <a:r>
              <a:rPr lang="en-US" altLang="en-US" sz="1400" dirty="0"/>
              <a:t> “USDHHS</a:t>
            </a:r>
          </a:p>
          <a:p>
            <a:pPr eaLnBrk="1" hangingPunct="1">
              <a:spcBef>
                <a:spcPct val="0"/>
              </a:spcBef>
              <a:buFontTx/>
              <a:buNone/>
            </a:pPr>
            <a:r>
              <a:rPr lang="en-US" altLang="en-US" sz="1400" dirty="0"/>
              <a:t>Reports of the Surgeon</a:t>
            </a:r>
          </a:p>
          <a:p>
            <a:pPr eaLnBrk="1" hangingPunct="1">
              <a:spcBef>
                <a:spcPct val="0"/>
              </a:spcBef>
              <a:buFontTx/>
              <a:buNone/>
            </a:pPr>
            <a:r>
              <a:rPr lang="en-US" altLang="en-US" sz="1400" dirty="0"/>
              <a:t>General”: 1988,1989,2001,</a:t>
            </a:r>
          </a:p>
          <a:p>
            <a:pPr eaLnBrk="1" hangingPunct="1">
              <a:spcBef>
                <a:spcPct val="0"/>
              </a:spcBef>
              <a:buFontTx/>
              <a:buNone/>
            </a:pPr>
            <a:r>
              <a:rPr lang="en-US" altLang="en-US" sz="1400" dirty="0"/>
              <a:t>2004,2006,2010,2012, 2014. g.</a:t>
            </a:r>
          </a:p>
          <a:p>
            <a:pPr eaLnBrk="1" hangingPunct="1">
              <a:spcBef>
                <a:spcPct val="0"/>
              </a:spcBef>
              <a:buFontTx/>
              <a:buNone/>
            </a:pPr>
            <a:endParaRPr lang="en-US" altLang="en-US" sz="1400" dirty="0"/>
          </a:p>
          <a:p>
            <a:pPr eaLnBrk="1" hangingPunct="1">
              <a:spcBef>
                <a:spcPct val="0"/>
              </a:spcBef>
              <a:buFontTx/>
              <a:buNone/>
            </a:pPr>
            <a:r>
              <a:rPr lang="en-US" altLang="en-US" sz="1400" dirty="0" err="1"/>
              <a:t>Monografije</a:t>
            </a:r>
            <a:r>
              <a:rPr lang="en-US" altLang="en-US" sz="1400" dirty="0"/>
              <a:t> </a:t>
            </a:r>
          </a:p>
          <a:p>
            <a:pPr eaLnBrk="1" hangingPunct="1">
              <a:spcBef>
                <a:spcPct val="0"/>
              </a:spcBef>
              <a:buFontTx/>
              <a:buNone/>
            </a:pPr>
            <a:r>
              <a:rPr lang="en-US" altLang="en-US" sz="1400" dirty="0"/>
              <a:t>“International Agency for </a:t>
            </a:r>
          </a:p>
          <a:p>
            <a:pPr eaLnBrk="1" hangingPunct="1">
              <a:spcBef>
                <a:spcPct val="0"/>
              </a:spcBef>
              <a:buFontTx/>
              <a:buNone/>
            </a:pPr>
            <a:r>
              <a:rPr lang="en-US" altLang="en-US" sz="1400" dirty="0" err="1"/>
              <a:t>Reserch</a:t>
            </a:r>
            <a:r>
              <a:rPr lang="en-US" altLang="en-US" sz="1400" dirty="0"/>
              <a:t> on Cancer IARC”</a:t>
            </a:r>
          </a:p>
          <a:p>
            <a:pPr eaLnBrk="1" hangingPunct="1">
              <a:spcBef>
                <a:spcPct val="0"/>
              </a:spcBef>
              <a:buFontTx/>
              <a:buNone/>
            </a:pPr>
            <a:r>
              <a:rPr lang="en-US" altLang="en-US" sz="1400" dirty="0"/>
              <a:t>br. 38,83,89;</a:t>
            </a:r>
          </a:p>
        </p:txBody>
      </p:sp>
    </p:spTree>
    <p:extLst>
      <p:ext uri="{BB962C8B-B14F-4D97-AF65-F5344CB8AC3E}">
        <p14:creationId xmlns:p14="http://schemas.microsoft.com/office/powerpoint/2010/main" val="1778915548"/>
      </p:ext>
    </p:extLst>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8056"/>
                                        </p:tgtEl>
                                        <p:attrNameLst>
                                          <p:attrName>style.visibility</p:attrName>
                                        </p:attrNameLst>
                                      </p:cBhvr>
                                      <p:to>
                                        <p:strVal val="visible"/>
                                      </p:to>
                                    </p:set>
                                    <p:animEffect transition="in" filter="checkerboard(across)">
                                      <p:cBhvr>
                                        <p:cTn id="7" dur="500"/>
                                        <p:tgtEl>
                                          <p:spTgt spid="128056"/>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28026"/>
                                        </p:tgtEl>
                                        <p:attrNameLst>
                                          <p:attrName>style.visibility</p:attrName>
                                        </p:attrNameLst>
                                      </p:cBhvr>
                                      <p:to>
                                        <p:strVal val="visible"/>
                                      </p:to>
                                    </p:set>
                                    <p:animEffect transition="in" filter="checkerboard(across)">
                                      <p:cBhvr>
                                        <p:cTn id="11" dur="500"/>
                                        <p:tgtEl>
                                          <p:spTgt spid="128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52829" y="259547"/>
            <a:ext cx="65648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Latn-RS" altLang="en-US" b="1" dirty="0" smtClean="0">
                <a:solidFill>
                  <a:srgbClr val="FF0000"/>
                </a:solidFill>
              </a:rPr>
              <a:t>UTICAJ PUŠENJA NA</a:t>
            </a:r>
          </a:p>
          <a:p>
            <a:pPr eaLnBrk="1" hangingPunct="1">
              <a:spcBef>
                <a:spcPct val="0"/>
              </a:spcBef>
              <a:buFontTx/>
              <a:buNone/>
            </a:pPr>
            <a:r>
              <a:rPr lang="sr-Latn-RS" altLang="en-US" b="1" dirty="0" smtClean="0">
                <a:solidFill>
                  <a:srgbClr val="FF0000"/>
                </a:solidFill>
              </a:rPr>
              <a:t>REPRODUKTIVNO ZDRAVLJE</a:t>
            </a:r>
            <a:endParaRPr lang="sr-Cyrl-RS" altLang="en-US" b="1" dirty="0">
              <a:solidFill>
                <a:srgbClr val="FF0000"/>
              </a:solidFill>
            </a:endParaRPr>
          </a:p>
        </p:txBody>
      </p:sp>
      <p:pic>
        <p:nvPicPr>
          <p:cNvPr id="61443" name="Picture 3" descr="Sl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5851" t="3365"/>
          <a:stretch>
            <a:fillRect/>
          </a:stretch>
        </p:blipFill>
        <p:spPr bwMode="auto">
          <a:xfrm>
            <a:off x="7426325" y="304800"/>
            <a:ext cx="3317875"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Text Box 7"/>
          <p:cNvSpPr txBox="1">
            <a:spLocks noChangeArrowheads="1"/>
          </p:cNvSpPr>
          <p:nvPr/>
        </p:nvSpPr>
        <p:spPr bwMode="auto">
          <a:xfrm>
            <a:off x="115887" y="6248400"/>
            <a:ext cx="6589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baseline="30000"/>
              <a:t> </a:t>
            </a:r>
            <a:r>
              <a:rPr lang="sr-Cyrl-RS" altLang="en-US" sz="1600"/>
              <a:t>Извор: </a:t>
            </a:r>
            <a:r>
              <a:rPr lang="en-US" altLang="en-US" sz="1600" i="1"/>
              <a:t>A Report of the Surgeon General. USDHHS; CDC</a:t>
            </a:r>
            <a:r>
              <a:rPr lang="sr-Cyrl-RS" altLang="en-US" sz="1600" i="1"/>
              <a:t>, 2004; 2010;</a:t>
            </a:r>
            <a:endParaRPr lang="sr-Cyrl-RS" altLang="en-US" sz="1600" i="1" baseline="30000"/>
          </a:p>
        </p:txBody>
      </p:sp>
      <p:sp>
        <p:nvSpPr>
          <p:cNvPr id="130056" name="Text Box 8"/>
          <p:cNvSpPr txBox="1">
            <a:spLocks noChangeArrowheads="1"/>
          </p:cNvSpPr>
          <p:nvPr/>
        </p:nvSpPr>
        <p:spPr bwMode="auto">
          <a:xfrm>
            <a:off x="533400" y="2057401"/>
            <a:ext cx="556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Latn-RS" altLang="en-US" sz="2400" b="1" dirty="0" smtClean="0"/>
              <a:t>Sposobnost začeća (kod oba pola)</a:t>
            </a:r>
            <a:endParaRPr lang="sr-Cyrl-RS" altLang="en-US" sz="2400" b="1" dirty="0"/>
          </a:p>
        </p:txBody>
      </p:sp>
      <p:sp>
        <p:nvSpPr>
          <p:cNvPr id="130057" name="Text Box 9"/>
          <p:cNvSpPr txBox="1">
            <a:spLocks noChangeArrowheads="1"/>
          </p:cNvSpPr>
          <p:nvPr/>
        </p:nvSpPr>
        <p:spPr bwMode="auto">
          <a:xfrm>
            <a:off x="1295400" y="2743200"/>
            <a:ext cx="34836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Latn-RS" altLang="en-US" sz="2400" b="1" dirty="0" smtClean="0"/>
              <a:t>Komplikacije trudnoće</a:t>
            </a:r>
            <a:endParaRPr lang="sr-Cyrl-RS" altLang="en-US" sz="2400" b="1" dirty="0"/>
          </a:p>
        </p:txBody>
      </p:sp>
      <p:sp>
        <p:nvSpPr>
          <p:cNvPr id="130058" name="Text Box 10"/>
          <p:cNvSpPr txBox="1">
            <a:spLocks noChangeArrowheads="1"/>
          </p:cNvSpPr>
          <p:nvPr/>
        </p:nvSpPr>
        <p:spPr bwMode="auto">
          <a:xfrm>
            <a:off x="2286000" y="3505200"/>
            <a:ext cx="49904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Latn-RS" altLang="en-US" sz="2400" b="1" dirty="0" smtClean="0"/>
              <a:t>Razvoj i zdravstveno stanje dece</a:t>
            </a:r>
            <a:endParaRPr lang="sr-Cyrl-RS" altLang="en-US" sz="2400" b="1" dirty="0"/>
          </a:p>
        </p:txBody>
      </p:sp>
    </p:spTree>
    <p:extLst>
      <p:ext uri="{BB962C8B-B14F-4D97-AF65-F5344CB8AC3E}">
        <p14:creationId xmlns:p14="http://schemas.microsoft.com/office/powerpoint/2010/main" val="2507710050"/>
      </p:ext>
    </p:extLst>
  </p:cSld>
  <p:clrMapOvr>
    <a:masterClrMapping/>
  </p:clrMapOvr>
  <p:transition advTm="2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checkerboard(across)">
                                      <p:cBhvr>
                                        <p:cTn id="7" dur="500"/>
                                        <p:tgtEl>
                                          <p:spTgt spid="130055"/>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30056"/>
                                        </p:tgtEl>
                                        <p:attrNameLst>
                                          <p:attrName>style.visibility</p:attrName>
                                        </p:attrNameLst>
                                      </p:cBhvr>
                                      <p:to>
                                        <p:strVal val="visible"/>
                                      </p:to>
                                    </p:set>
                                    <p:animEffect transition="in" filter="checkerboard(across)">
                                      <p:cBhvr>
                                        <p:cTn id="11" dur="500"/>
                                        <p:tgtEl>
                                          <p:spTgt spid="130056"/>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30057"/>
                                        </p:tgtEl>
                                        <p:attrNameLst>
                                          <p:attrName>style.visibility</p:attrName>
                                        </p:attrNameLst>
                                      </p:cBhvr>
                                      <p:to>
                                        <p:strVal val="visible"/>
                                      </p:to>
                                    </p:set>
                                    <p:animEffect transition="in" filter="checkerboard(across)">
                                      <p:cBhvr>
                                        <p:cTn id="15" dur="500"/>
                                        <p:tgtEl>
                                          <p:spTgt spid="130057"/>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30058"/>
                                        </p:tgtEl>
                                        <p:attrNameLst>
                                          <p:attrName>style.visibility</p:attrName>
                                        </p:attrNameLst>
                                      </p:cBhvr>
                                      <p:to>
                                        <p:strVal val="visible"/>
                                      </p:to>
                                    </p:set>
                                    <p:animEffect transition="in" filter="checkerboard(across)">
                                      <p:cBhvr>
                                        <p:cTn id="19" dur="500"/>
                                        <p:tgtEl>
                                          <p:spTgt spid="13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P spid="130056" grpId="0"/>
      <p:bldP spid="130057" grpId="0"/>
      <p:bldP spid="1300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828800" y="-152400"/>
            <a:ext cx="8839200" cy="1143000"/>
          </a:xfrm>
        </p:spPr>
        <p:txBody>
          <a:bodyPr/>
          <a:lstStyle/>
          <a:p>
            <a:pPr eaLnBrk="1" hangingPunct="1"/>
            <a:r>
              <a:rPr lang="sr-Latn-RS" altLang="en-US" sz="3600" b="1" dirty="0" smtClean="0">
                <a:solidFill>
                  <a:srgbClr val="FF0000"/>
                </a:solidFill>
                <a:latin typeface="Arial" panose="020B0604020202020204" pitchFamily="34" charset="0"/>
                <a:cs typeface="Arial" panose="020B0604020202020204" pitchFamily="34" charset="0"/>
              </a:rPr>
              <a:t>Delovanje duvana na mlad organizam</a:t>
            </a:r>
            <a:endParaRPr lang="en-US" altLang="en-US" sz="3600" b="1" dirty="0">
              <a:solidFill>
                <a:srgbClr val="FF0000"/>
              </a:solidFill>
              <a:latin typeface="Arial" panose="020B0604020202020204" pitchFamily="34" charset="0"/>
              <a:cs typeface="Arial" panose="020B0604020202020204" pitchFamily="34" charset="0"/>
            </a:endParaRPr>
          </a:p>
        </p:txBody>
      </p:sp>
      <p:sp>
        <p:nvSpPr>
          <p:cNvPr id="63491" name="Rectangle 3"/>
          <p:cNvSpPr>
            <a:spLocks noGrp="1" noChangeArrowheads="1"/>
          </p:cNvSpPr>
          <p:nvPr>
            <p:ph type="body" idx="4294967295"/>
          </p:nvPr>
        </p:nvSpPr>
        <p:spPr>
          <a:xfrm>
            <a:off x="152400" y="685800"/>
            <a:ext cx="11887200" cy="6096000"/>
          </a:xfrm>
        </p:spPr>
        <p:txBody>
          <a:bodyPr/>
          <a:lstStyle/>
          <a:p>
            <a:pPr eaLnBrk="1" hangingPunct="1">
              <a:lnSpc>
                <a:spcPct val="100000"/>
              </a:lnSpc>
              <a:spcBef>
                <a:spcPts val="0"/>
              </a:spcBef>
            </a:pPr>
            <a:r>
              <a:rPr lang="en-US" altLang="en-US" sz="2300" b="1" dirty="0" err="1">
                <a:solidFill>
                  <a:srgbClr val="000066"/>
                </a:solidFill>
                <a:latin typeface="Arial" panose="020B0604020202020204" pitchFamily="34" charset="0"/>
                <a:cs typeface="Arial" panose="020B0604020202020204" pitchFamily="34" charset="0"/>
              </a:rPr>
              <a:t>Neposredan</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uticaj</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kašalj</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smanjenje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dubine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disanja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stalna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pojava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sluzi</a:t>
            </a:r>
            <a:r>
              <a:rPr lang="en-US" altLang="en-US" sz="2300" b="1" dirty="0">
                <a:solidFill>
                  <a:srgbClr val="000066"/>
                </a:solidFill>
                <a:latin typeface="Arial" panose="020B0604020202020204" pitchFamily="34" charset="0"/>
                <a:cs typeface="Arial" panose="020B0604020202020204" pitchFamily="34" charset="0"/>
              </a:rPr>
              <a:t> u </a:t>
            </a:r>
            <a:r>
              <a:rPr lang="en-US" altLang="en-US" sz="2300" b="1" dirty="0" err="1">
                <a:solidFill>
                  <a:srgbClr val="000066"/>
                </a:solidFill>
                <a:latin typeface="Arial" panose="020B0604020202020204" pitchFamily="34" charset="0"/>
                <a:cs typeface="Arial" panose="020B0604020202020204" pitchFamily="34" charset="0"/>
              </a:rPr>
              <a:t>bronhijama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češće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prehlade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sivilo</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kože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i</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usana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muka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vrtoglavica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FF0000"/>
                </a:solidFill>
                <a:latin typeface="Arial" panose="020B0604020202020204" pitchFamily="34" charset="0"/>
                <a:cs typeface="Arial" panose="020B0604020202020204" pitchFamily="34" charset="0"/>
              </a:rPr>
              <a:t>slabija</a:t>
            </a:r>
            <a:r>
              <a:rPr lang="en-US" altLang="en-US" sz="2300" b="1" dirty="0">
                <a:solidFill>
                  <a:srgbClr val="FF0000"/>
                </a:solidFill>
                <a:latin typeface="Arial" panose="020B0604020202020204" pitchFamily="34" charset="0"/>
                <a:cs typeface="Arial" panose="020B0604020202020204" pitchFamily="34" charset="0"/>
              </a:rPr>
              <a:t> </a:t>
            </a:r>
            <a:r>
              <a:rPr lang="en-US" altLang="en-US" sz="2300" b="1" dirty="0" err="1">
                <a:solidFill>
                  <a:srgbClr val="FF0000"/>
                </a:solidFill>
                <a:latin typeface="Arial" panose="020B0604020202020204" pitchFamily="34" charset="0"/>
                <a:cs typeface="Arial" panose="020B0604020202020204" pitchFamily="34" charset="0"/>
              </a:rPr>
              <a:t>kondicija</a:t>
            </a:r>
            <a:r>
              <a:rPr lang="en-US" altLang="en-US" sz="2300" b="1" dirty="0">
                <a:solidFill>
                  <a:srgbClr val="FF0000"/>
                </a:solidFill>
                <a:latin typeface="Arial" panose="020B0604020202020204" pitchFamily="34" charset="0"/>
                <a:cs typeface="Arial" panose="020B0604020202020204" pitchFamily="34" charset="0"/>
              </a:rPr>
              <a:t>;</a:t>
            </a:r>
          </a:p>
          <a:p>
            <a:pPr eaLnBrk="1" hangingPunct="1">
              <a:lnSpc>
                <a:spcPct val="100000"/>
              </a:lnSpc>
              <a:spcBef>
                <a:spcPts val="0"/>
              </a:spcBef>
            </a:pPr>
            <a:r>
              <a:rPr lang="en-US" altLang="en-US" sz="2300" b="1" dirty="0" err="1">
                <a:solidFill>
                  <a:srgbClr val="000066"/>
                </a:solidFill>
                <a:latin typeface="Arial" panose="020B0604020202020204" pitchFamily="34" charset="0"/>
                <a:cs typeface="Arial" panose="020B0604020202020204" pitchFamily="34" charset="0"/>
              </a:rPr>
              <a:t>Pečenje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očiju</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upala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nosa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glavobolja</a:t>
            </a:r>
            <a:r>
              <a:rPr lang="en-US" altLang="en-US" sz="2300" b="1" dirty="0">
                <a:solidFill>
                  <a:srgbClr val="000066"/>
                </a:solidFill>
                <a:latin typeface="Arial" panose="020B0604020202020204" pitchFamily="34" charset="0"/>
                <a:cs typeface="Arial" panose="020B0604020202020204" pitchFamily="34" charset="0"/>
              </a:rPr>
              <a:t>, </a:t>
            </a:r>
            <a:endParaRPr lang="sr-Latn-RS" altLang="en-US" sz="2300" b="1" dirty="0" smtClean="0">
              <a:solidFill>
                <a:srgbClr val="000066"/>
              </a:solidFill>
              <a:latin typeface="Arial" panose="020B0604020202020204" pitchFamily="34" charset="0"/>
              <a:cs typeface="Arial" panose="020B0604020202020204" pitchFamily="34" charset="0"/>
            </a:endParaRPr>
          </a:p>
          <a:p>
            <a:pPr marL="0" indent="0" eaLnBrk="1" hangingPunct="1">
              <a:lnSpc>
                <a:spcPct val="100000"/>
              </a:lnSpc>
              <a:spcBef>
                <a:spcPts val="0"/>
              </a:spcBef>
              <a:buNone/>
            </a:pPr>
            <a:r>
              <a:rPr lang="sr-Latn-RS" altLang="en-US" sz="2300" b="1" dirty="0">
                <a:solidFill>
                  <a:srgbClr val="000066"/>
                </a:solidFill>
                <a:latin typeface="Arial" panose="020B0604020202020204" pitchFamily="34" charset="0"/>
                <a:cs typeface="Arial" panose="020B0604020202020204" pitchFamily="34" charset="0"/>
              </a:rPr>
              <a:t> </a:t>
            </a:r>
            <a:r>
              <a:rPr lang="sr-Latn-RS" altLang="en-US" sz="2300" b="1" dirty="0" smtClean="0">
                <a:solidFill>
                  <a:srgbClr val="000066"/>
                </a:solidFill>
                <a:latin typeface="Arial" panose="020B0604020202020204" pitchFamily="34" charset="0"/>
                <a:cs typeface="Arial" panose="020B0604020202020204" pitchFamily="34" charset="0"/>
              </a:rPr>
              <a:t>  </a:t>
            </a:r>
            <a:r>
              <a:rPr lang="en-US" altLang="en-US" sz="2300" b="1" dirty="0" err="1" smtClean="0">
                <a:solidFill>
                  <a:srgbClr val="000066"/>
                </a:solidFill>
                <a:latin typeface="Arial" panose="020B0604020202020204" pitchFamily="34" charset="0"/>
                <a:cs typeface="Arial" panose="020B0604020202020204" pitchFamily="34" charset="0"/>
              </a:rPr>
              <a:t>jutarnje</a:t>
            </a:r>
            <a:r>
              <a:rPr lang="en-US" altLang="en-US" sz="2300" b="1" dirty="0" smtClean="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iskašljavanje</a:t>
            </a:r>
            <a:r>
              <a:rPr lang="en-US" altLang="en-US" sz="2300" b="1" dirty="0">
                <a:solidFill>
                  <a:srgbClr val="000066"/>
                </a:solidFill>
                <a:latin typeface="Arial" panose="020B0604020202020204" pitchFamily="34" charset="0"/>
                <a:cs typeface="Arial" panose="020B0604020202020204" pitchFamily="34" charset="0"/>
              </a:rPr>
              <a:t>;</a:t>
            </a:r>
          </a:p>
          <a:p>
            <a:pPr eaLnBrk="1" hangingPunct="1">
              <a:lnSpc>
                <a:spcPct val="100000"/>
              </a:lnSpc>
              <a:spcBef>
                <a:spcPts val="0"/>
              </a:spcBef>
            </a:pPr>
            <a:r>
              <a:rPr lang="en-US" altLang="en-US" sz="2300" b="1" dirty="0" err="1">
                <a:solidFill>
                  <a:srgbClr val="FF0000"/>
                </a:solidFill>
                <a:latin typeface="Arial" panose="020B0604020202020204" pitchFamily="34" charset="0"/>
                <a:cs typeface="Arial" panose="020B0604020202020204" pitchFamily="34" charset="0"/>
              </a:rPr>
              <a:t>Češće</a:t>
            </a:r>
            <a:r>
              <a:rPr lang="en-US" altLang="en-US" sz="2300" b="1" dirty="0">
                <a:solidFill>
                  <a:srgbClr val="FF0000"/>
                </a:solidFill>
                <a:latin typeface="Arial" panose="020B0604020202020204" pitchFamily="34" charset="0"/>
                <a:cs typeface="Arial" panose="020B0604020202020204" pitchFamily="34" charset="0"/>
              </a:rPr>
              <a:t> od </a:t>
            </a:r>
            <a:r>
              <a:rPr lang="en-US" altLang="en-US" sz="2300" b="1" dirty="0" err="1">
                <a:solidFill>
                  <a:srgbClr val="FF0000"/>
                </a:solidFill>
                <a:latin typeface="Arial" panose="020B0604020202020204" pitchFamily="34" charset="0"/>
                <a:cs typeface="Arial" panose="020B0604020202020204" pitchFamily="34" charset="0"/>
              </a:rPr>
              <a:t>vršnjaka</a:t>
            </a:r>
            <a:r>
              <a:rPr lang="en-US" altLang="en-US" sz="2300" b="1" dirty="0">
                <a:solidFill>
                  <a:srgbClr val="FF0000"/>
                </a:solidFill>
                <a:latin typeface="Arial" panose="020B0604020202020204" pitchFamily="34" charset="0"/>
                <a:cs typeface="Arial" panose="020B0604020202020204" pitchFamily="34" charset="0"/>
              </a:rPr>
              <a:t> - </a:t>
            </a:r>
            <a:r>
              <a:rPr lang="en-US" altLang="en-US" sz="2300" b="1" dirty="0" err="1">
                <a:solidFill>
                  <a:srgbClr val="FF0000"/>
                </a:solidFill>
                <a:latin typeface="Arial" panose="020B0604020202020204" pitchFamily="34" charset="0"/>
                <a:cs typeface="Arial" panose="020B0604020202020204" pitchFamily="34" charset="0"/>
              </a:rPr>
              <a:t>nepušača</a:t>
            </a:r>
            <a:r>
              <a:rPr lang="en-US" altLang="en-US" sz="2300" b="1" dirty="0">
                <a:solidFill>
                  <a:srgbClr val="FF0000"/>
                </a:solidFill>
                <a:latin typeface="Arial" panose="020B0604020202020204" pitchFamily="34" charset="0"/>
                <a:cs typeface="Arial" panose="020B0604020202020204" pitchFamily="34" charset="0"/>
              </a:rPr>
              <a:t> </a:t>
            </a:r>
          </a:p>
          <a:p>
            <a:pPr marL="0" indent="0" eaLnBrk="1" hangingPunct="1">
              <a:lnSpc>
                <a:spcPct val="100000"/>
              </a:lnSpc>
              <a:spcBef>
                <a:spcPts val="0"/>
              </a:spcBef>
              <a:buNone/>
            </a:pPr>
            <a:r>
              <a:rPr lang="sr-Latn-RS" altLang="en-US" sz="2300" b="1" dirty="0" smtClean="0">
                <a:solidFill>
                  <a:srgbClr val="FF0000"/>
                </a:solidFill>
                <a:latin typeface="Arial" panose="020B0604020202020204" pitchFamily="34" charset="0"/>
                <a:cs typeface="Arial" panose="020B0604020202020204" pitchFamily="34" charset="0"/>
              </a:rPr>
              <a:t>   </a:t>
            </a:r>
            <a:r>
              <a:rPr lang="en-US" altLang="en-US" sz="2300" b="1" dirty="0" err="1" smtClean="0">
                <a:solidFill>
                  <a:srgbClr val="FF0000"/>
                </a:solidFill>
                <a:latin typeface="Arial" panose="020B0604020202020204" pitchFamily="34" charset="0"/>
                <a:cs typeface="Arial" panose="020B0604020202020204" pitchFamily="34" charset="0"/>
              </a:rPr>
              <a:t>eksperimentišu</a:t>
            </a:r>
            <a:r>
              <a:rPr lang="en-US" altLang="en-US" sz="2300" b="1" dirty="0" smtClean="0">
                <a:solidFill>
                  <a:srgbClr val="FF0000"/>
                </a:solidFill>
                <a:latin typeface="Arial" panose="020B0604020202020204" pitchFamily="34" charset="0"/>
                <a:cs typeface="Arial" panose="020B0604020202020204" pitchFamily="34" charset="0"/>
              </a:rPr>
              <a:t> </a:t>
            </a:r>
            <a:r>
              <a:rPr lang="en-US" altLang="en-US" sz="2300" b="1" dirty="0" err="1">
                <a:solidFill>
                  <a:srgbClr val="FF0000"/>
                </a:solidFill>
                <a:latin typeface="Arial" panose="020B0604020202020204" pitchFamily="34" charset="0"/>
                <a:cs typeface="Arial" panose="020B0604020202020204" pitchFamily="34" charset="0"/>
              </a:rPr>
              <a:t>sa</a:t>
            </a:r>
            <a:r>
              <a:rPr lang="en-US" altLang="en-US" sz="2300" b="1" dirty="0">
                <a:solidFill>
                  <a:srgbClr val="FF0000"/>
                </a:solidFill>
                <a:latin typeface="Arial" panose="020B0604020202020204" pitchFamily="34" charset="0"/>
                <a:cs typeface="Arial" panose="020B0604020202020204" pitchFamily="34" charset="0"/>
              </a:rPr>
              <a:t> </a:t>
            </a:r>
            <a:r>
              <a:rPr lang="en-US" altLang="en-US" sz="2300" b="1" dirty="0" err="1">
                <a:solidFill>
                  <a:srgbClr val="FF0000"/>
                </a:solidFill>
                <a:latin typeface="Arial" panose="020B0604020202020204" pitchFamily="34" charset="0"/>
                <a:cs typeface="Arial" panose="020B0604020202020204" pitchFamily="34" charset="0"/>
              </a:rPr>
              <a:t>uzimanjem</a:t>
            </a:r>
            <a:r>
              <a:rPr lang="en-US" altLang="en-US" sz="2300" b="1" dirty="0">
                <a:solidFill>
                  <a:srgbClr val="FF0000"/>
                </a:solidFill>
                <a:latin typeface="Arial" panose="020B0604020202020204" pitchFamily="34" charset="0"/>
                <a:cs typeface="Arial" panose="020B0604020202020204" pitchFamily="34" charset="0"/>
              </a:rPr>
              <a:t> </a:t>
            </a:r>
          </a:p>
          <a:p>
            <a:pPr marL="0" indent="0" eaLnBrk="1" hangingPunct="1">
              <a:lnSpc>
                <a:spcPct val="100000"/>
              </a:lnSpc>
              <a:spcBef>
                <a:spcPts val="0"/>
              </a:spcBef>
              <a:buNone/>
            </a:pPr>
            <a:r>
              <a:rPr lang="sr-Latn-RS" altLang="en-US" sz="2300" b="1" dirty="0" smtClean="0">
                <a:solidFill>
                  <a:srgbClr val="FF0000"/>
                </a:solidFill>
                <a:latin typeface="Arial" panose="020B0604020202020204" pitchFamily="34" charset="0"/>
                <a:cs typeface="Arial" panose="020B0604020202020204" pitchFamily="34" charset="0"/>
              </a:rPr>
              <a:t>   </a:t>
            </a:r>
            <a:r>
              <a:rPr lang="en-US" altLang="en-US" sz="2300" b="1" dirty="0" err="1" smtClean="0">
                <a:solidFill>
                  <a:srgbClr val="FF0000"/>
                </a:solidFill>
                <a:latin typeface="Arial" panose="020B0604020202020204" pitchFamily="34" charset="0"/>
                <a:cs typeface="Arial" panose="020B0604020202020204" pitchFamily="34" charset="0"/>
              </a:rPr>
              <a:t>alkohola</a:t>
            </a:r>
            <a:r>
              <a:rPr lang="en-US" altLang="en-US" sz="2300" b="1" dirty="0" smtClean="0">
                <a:solidFill>
                  <a:srgbClr val="FF0000"/>
                </a:solidFill>
                <a:latin typeface="Arial" panose="020B0604020202020204" pitchFamily="34" charset="0"/>
                <a:cs typeface="Arial" panose="020B0604020202020204" pitchFamily="34" charset="0"/>
              </a:rPr>
              <a:t> </a:t>
            </a:r>
            <a:r>
              <a:rPr lang="en-US" altLang="en-US" sz="2300" b="1" dirty="0" err="1">
                <a:solidFill>
                  <a:srgbClr val="FF0000"/>
                </a:solidFill>
                <a:latin typeface="Arial" panose="020B0604020202020204" pitchFamily="34" charset="0"/>
                <a:cs typeface="Arial" panose="020B0604020202020204" pitchFamily="34" charset="0"/>
              </a:rPr>
              <a:t>i</a:t>
            </a:r>
            <a:r>
              <a:rPr lang="en-US" altLang="en-US" sz="2300" b="1" dirty="0">
                <a:solidFill>
                  <a:srgbClr val="FF0000"/>
                </a:solidFill>
                <a:latin typeface="Arial" panose="020B0604020202020204" pitchFamily="34" charset="0"/>
                <a:cs typeface="Arial" panose="020B0604020202020204" pitchFamily="34" charset="0"/>
              </a:rPr>
              <a:t> </a:t>
            </a:r>
            <a:r>
              <a:rPr lang="en-US" altLang="en-US" sz="2300" b="1" dirty="0" err="1">
                <a:solidFill>
                  <a:srgbClr val="FF0000"/>
                </a:solidFill>
                <a:latin typeface="Arial" panose="020B0604020202020204" pitchFamily="34" charset="0"/>
                <a:cs typeface="Arial" panose="020B0604020202020204" pitchFamily="34" charset="0"/>
              </a:rPr>
              <a:t>droga</a:t>
            </a:r>
            <a:r>
              <a:rPr lang="en-US" altLang="en-US" sz="2300" b="1" dirty="0">
                <a:solidFill>
                  <a:srgbClr val="FF0000"/>
                </a:solidFill>
                <a:latin typeface="Arial" panose="020B0604020202020204" pitchFamily="34" charset="0"/>
                <a:cs typeface="Arial" panose="020B0604020202020204" pitchFamily="34" charset="0"/>
              </a:rPr>
              <a:t> </a:t>
            </a:r>
            <a:r>
              <a:rPr lang="en-US" altLang="en-US" sz="2300" b="1" dirty="0">
                <a:solidFill>
                  <a:srgbClr val="000066"/>
                </a:solidFill>
                <a:latin typeface="Arial" panose="020B0604020202020204" pitchFamily="34" charset="0"/>
                <a:cs typeface="Arial" panose="020B0604020202020204" pitchFamily="34" charset="0"/>
              </a:rPr>
              <a:t>(</a:t>
            </a:r>
            <a:r>
              <a:rPr lang="en-US" altLang="en-US" sz="2300" b="1" dirty="0" err="1">
                <a:solidFill>
                  <a:srgbClr val="000066"/>
                </a:solidFill>
                <a:latin typeface="Arial" panose="020B0604020202020204" pitchFamily="34" charset="0"/>
                <a:cs typeface="Arial" panose="020B0604020202020204" pitchFamily="34" charset="0"/>
              </a:rPr>
              <a:t>koji</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kao</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izazovi</a:t>
            </a:r>
            <a:r>
              <a:rPr lang="en-US" altLang="en-US" sz="2300" b="1" dirty="0">
                <a:solidFill>
                  <a:srgbClr val="000066"/>
                </a:solidFill>
                <a:latin typeface="Arial" panose="020B0604020202020204" pitchFamily="34" charset="0"/>
                <a:cs typeface="Arial" panose="020B0604020202020204" pitchFamily="34" charset="0"/>
              </a:rPr>
              <a:t> </a:t>
            </a:r>
            <a:endParaRPr lang="sr-Latn-RS" altLang="en-US" sz="2300" b="1" dirty="0">
              <a:solidFill>
                <a:srgbClr val="000066"/>
              </a:solidFill>
              <a:latin typeface="Arial" panose="020B0604020202020204" pitchFamily="34" charset="0"/>
              <a:cs typeface="Arial" panose="020B0604020202020204" pitchFamily="34" charset="0"/>
            </a:endParaRPr>
          </a:p>
          <a:p>
            <a:pPr marL="0" indent="0" eaLnBrk="1" hangingPunct="1">
              <a:lnSpc>
                <a:spcPct val="100000"/>
              </a:lnSpc>
              <a:spcBef>
                <a:spcPts val="0"/>
              </a:spcBef>
              <a:buNone/>
            </a:pPr>
            <a:r>
              <a:rPr lang="sr-Latn-RS" altLang="en-US" sz="2300" b="1" dirty="0" smtClean="0">
                <a:solidFill>
                  <a:srgbClr val="000066"/>
                </a:solidFill>
                <a:latin typeface="Arial" panose="020B0604020202020204" pitchFamily="34" charset="0"/>
                <a:cs typeface="Arial" panose="020B0604020202020204" pitchFamily="34" charset="0"/>
              </a:rPr>
              <a:t>   </a:t>
            </a:r>
            <a:r>
              <a:rPr lang="en-US" altLang="en-US" sz="2300" b="1" dirty="0" err="1" smtClean="0">
                <a:solidFill>
                  <a:srgbClr val="000066"/>
                </a:solidFill>
                <a:latin typeface="Arial" panose="020B0604020202020204" pitchFamily="34" charset="0"/>
                <a:cs typeface="Arial" panose="020B0604020202020204" pitchFamily="34" charset="0"/>
              </a:rPr>
              <a:t>vršnjačkog</a:t>
            </a:r>
            <a:r>
              <a:rPr lang="en-US" altLang="en-US" sz="2300" b="1" dirty="0" smtClean="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pritiska</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najčešće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slede</a:t>
            </a:r>
            <a:endParaRPr lang="en-US" altLang="en-US" sz="2300" b="1" dirty="0">
              <a:solidFill>
                <a:srgbClr val="000066"/>
              </a:solidFill>
              <a:latin typeface="Arial" panose="020B0604020202020204" pitchFamily="34" charset="0"/>
              <a:cs typeface="Arial" panose="020B0604020202020204" pitchFamily="34" charset="0"/>
            </a:endParaRPr>
          </a:p>
          <a:p>
            <a:pPr marL="0" indent="0" eaLnBrk="1" hangingPunct="1">
              <a:lnSpc>
                <a:spcPct val="100000"/>
              </a:lnSpc>
              <a:spcBef>
                <a:spcPts val="0"/>
              </a:spcBef>
              <a:buNone/>
            </a:pPr>
            <a:r>
              <a:rPr lang="sr-Latn-RS" altLang="en-US" sz="2300" b="1" dirty="0" smtClean="0">
                <a:solidFill>
                  <a:srgbClr val="000066"/>
                </a:solidFill>
                <a:latin typeface="Arial" panose="020B0604020202020204" pitchFamily="34" charset="0"/>
                <a:cs typeface="Arial" panose="020B0604020202020204" pitchFamily="34" charset="0"/>
              </a:rPr>
              <a:t>   a</a:t>
            </a:r>
            <a:r>
              <a:rPr lang="en-US" altLang="en-US" sz="2300" b="1" dirty="0" smtClean="0">
                <a:solidFill>
                  <a:srgbClr val="000066"/>
                </a:solidFill>
                <a:latin typeface="Arial" panose="020B0604020202020204" pitchFamily="34" charset="0"/>
                <a:cs typeface="Arial" panose="020B0604020202020204" pitchFamily="34" charset="0"/>
              </a:rPr>
              <a:t> </a:t>
            </a:r>
            <a:r>
              <a:rPr lang="en-US" altLang="en-US" sz="2300" b="1" dirty="0">
                <a:solidFill>
                  <a:srgbClr val="000066"/>
                </a:solidFill>
                <a:latin typeface="Arial" panose="020B0604020202020204" pitchFamily="34" charset="0"/>
                <a:cs typeface="Arial" panose="020B0604020202020204" pitchFamily="34" charset="0"/>
              </a:rPr>
              <a:t>ne </a:t>
            </a:r>
            <a:r>
              <a:rPr lang="en-US" altLang="en-US" sz="2300" b="1" dirty="0" err="1">
                <a:solidFill>
                  <a:srgbClr val="000066"/>
                </a:solidFill>
                <a:latin typeface="Arial" panose="020B0604020202020204" pitchFamily="34" charset="0"/>
                <a:cs typeface="Arial" panose="020B0604020202020204" pitchFamily="34" charset="0"/>
              </a:rPr>
              <a:t>prethode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duvanskoj</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zavisnosti</a:t>
            </a:r>
            <a:r>
              <a:rPr lang="en-US" altLang="en-US" sz="2300" b="1" dirty="0">
                <a:solidFill>
                  <a:srgbClr val="000066"/>
                </a:solidFill>
                <a:latin typeface="Arial" panose="020B0604020202020204" pitchFamily="34" charset="0"/>
                <a:cs typeface="Arial" panose="020B0604020202020204" pitchFamily="34" charset="0"/>
              </a:rPr>
              <a:t>);</a:t>
            </a:r>
          </a:p>
          <a:p>
            <a:pPr eaLnBrk="1" hangingPunct="1">
              <a:lnSpc>
                <a:spcPct val="100000"/>
              </a:lnSpc>
              <a:spcBef>
                <a:spcPts val="0"/>
              </a:spcBef>
            </a:pPr>
            <a:r>
              <a:rPr lang="en-US" altLang="en-US" sz="2300" b="1" dirty="0" err="1">
                <a:solidFill>
                  <a:srgbClr val="FF0000"/>
                </a:solidFill>
                <a:latin typeface="Arial" panose="020B0604020202020204" pitchFamily="34" charset="0"/>
                <a:cs typeface="Arial" panose="020B0604020202020204" pitchFamily="34" charset="0"/>
              </a:rPr>
              <a:t>Uticaj</a:t>
            </a:r>
            <a:r>
              <a:rPr lang="en-US" altLang="en-US" sz="2300" b="1" dirty="0">
                <a:solidFill>
                  <a:srgbClr val="FF0000"/>
                </a:solidFill>
                <a:latin typeface="Arial" panose="020B0604020202020204" pitchFamily="34" charset="0"/>
                <a:cs typeface="Arial" panose="020B0604020202020204" pitchFamily="34" charset="0"/>
              </a:rPr>
              <a:t> </a:t>
            </a:r>
            <a:r>
              <a:rPr lang="en-US" altLang="en-US" sz="2300" b="1" dirty="0" err="1">
                <a:solidFill>
                  <a:srgbClr val="FF0000"/>
                </a:solidFill>
                <a:latin typeface="Arial" panose="020B0604020202020204" pitchFamily="34" charset="0"/>
                <a:cs typeface="Arial" panose="020B0604020202020204" pitchFamily="34" charset="0"/>
              </a:rPr>
              <a:t>na</a:t>
            </a:r>
            <a:r>
              <a:rPr lang="en-US" altLang="en-US" sz="2300" b="1" dirty="0">
                <a:solidFill>
                  <a:srgbClr val="FF0000"/>
                </a:solidFill>
                <a:latin typeface="Arial" panose="020B0604020202020204" pitchFamily="34" charset="0"/>
                <a:cs typeface="Arial" panose="020B0604020202020204" pitchFamily="34" charset="0"/>
              </a:rPr>
              <a:t> </a:t>
            </a:r>
            <a:r>
              <a:rPr lang="en-US" altLang="en-US" sz="2300" b="1" dirty="0" err="1">
                <a:solidFill>
                  <a:srgbClr val="FF0000"/>
                </a:solidFill>
                <a:latin typeface="Arial" panose="020B0604020202020204" pitchFamily="34" charset="0"/>
                <a:cs typeface="Arial" panose="020B0604020202020204" pitchFamily="34" charset="0"/>
              </a:rPr>
              <a:t>narušavanje</a:t>
            </a:r>
            <a:r>
              <a:rPr lang="en-US" altLang="en-US" sz="2300" b="1" dirty="0">
                <a:solidFill>
                  <a:srgbClr val="FF0000"/>
                </a:solidFill>
                <a:latin typeface="Arial" panose="020B0604020202020204" pitchFamily="34" charset="0"/>
                <a:cs typeface="Arial" panose="020B0604020202020204" pitchFamily="34" charset="0"/>
              </a:rPr>
              <a:t> </a:t>
            </a:r>
            <a:r>
              <a:rPr lang="en-US" altLang="en-US" sz="2300" b="1" dirty="0" err="1" smtClean="0">
                <a:solidFill>
                  <a:srgbClr val="FF0000"/>
                </a:solidFill>
                <a:latin typeface="Arial" panose="020B0604020202020204" pitchFamily="34" charset="0"/>
                <a:cs typeface="Arial" panose="020B0604020202020204" pitchFamily="34" charset="0"/>
              </a:rPr>
              <a:t>estetskih</a:t>
            </a:r>
            <a:r>
              <a:rPr lang="sr-Latn-RS" altLang="en-US" sz="2300" b="1" dirty="0" smtClean="0">
                <a:solidFill>
                  <a:srgbClr val="FF0000"/>
                </a:solidFill>
                <a:latin typeface="Arial" panose="020B0604020202020204" pitchFamily="34" charset="0"/>
                <a:cs typeface="Arial" panose="020B0604020202020204" pitchFamily="34" charset="0"/>
              </a:rPr>
              <a:t> </a:t>
            </a:r>
            <a:r>
              <a:rPr lang="en-US" altLang="en-US" sz="2300" b="1" dirty="0" err="1" smtClean="0">
                <a:solidFill>
                  <a:srgbClr val="FF0000"/>
                </a:solidFill>
                <a:latin typeface="Arial" panose="020B0604020202020204" pitchFamily="34" charset="0"/>
                <a:cs typeface="Arial" panose="020B0604020202020204" pitchFamily="34" charset="0"/>
              </a:rPr>
              <a:t>normi</a:t>
            </a:r>
            <a:r>
              <a:rPr lang="en-US" altLang="en-US" sz="2300" b="1" dirty="0" smtClean="0">
                <a:solidFill>
                  <a:srgbClr val="FF0000"/>
                </a:solidFill>
                <a:latin typeface="Arial" panose="020B0604020202020204" pitchFamily="34" charset="0"/>
                <a:cs typeface="Arial" panose="020B0604020202020204" pitchFamily="34" charset="0"/>
              </a:rPr>
              <a:t> </a:t>
            </a:r>
            <a:endParaRPr lang="sr-Latn-RS" altLang="en-US" sz="2300" b="1" dirty="0" smtClean="0">
              <a:solidFill>
                <a:srgbClr val="FF0000"/>
              </a:solidFill>
              <a:latin typeface="Arial" panose="020B0604020202020204" pitchFamily="34" charset="0"/>
              <a:cs typeface="Arial" panose="020B0604020202020204" pitchFamily="34" charset="0"/>
            </a:endParaRPr>
          </a:p>
          <a:p>
            <a:pPr marL="0" indent="0" eaLnBrk="1" hangingPunct="1">
              <a:lnSpc>
                <a:spcPct val="100000"/>
              </a:lnSpc>
              <a:spcBef>
                <a:spcPts val="0"/>
              </a:spcBef>
              <a:buNone/>
            </a:pPr>
            <a:r>
              <a:rPr lang="sr-Latn-RS" altLang="en-US" sz="2300" b="1" dirty="0">
                <a:solidFill>
                  <a:srgbClr val="FF0000"/>
                </a:solidFill>
                <a:latin typeface="Arial" panose="020B0604020202020204" pitchFamily="34" charset="0"/>
                <a:cs typeface="Arial" panose="020B0604020202020204" pitchFamily="34" charset="0"/>
              </a:rPr>
              <a:t> </a:t>
            </a:r>
            <a:r>
              <a:rPr lang="sr-Latn-RS" altLang="en-US" sz="2300" b="1" dirty="0" smtClean="0">
                <a:solidFill>
                  <a:srgbClr val="FF0000"/>
                </a:solidFill>
                <a:latin typeface="Arial" panose="020B0604020202020204" pitchFamily="34" charset="0"/>
                <a:cs typeface="Arial" panose="020B0604020202020204" pitchFamily="34" charset="0"/>
              </a:rPr>
              <a:t>  </a:t>
            </a:r>
            <a:r>
              <a:rPr lang="en-US" altLang="en-US" sz="2300" b="1" dirty="0" smtClean="0">
                <a:solidFill>
                  <a:srgbClr val="FF0000"/>
                </a:solidFill>
                <a:latin typeface="Arial" panose="020B0604020202020204" pitchFamily="34" charset="0"/>
                <a:cs typeface="Arial" panose="020B0604020202020204" pitchFamily="34" charset="0"/>
              </a:rPr>
              <a:t>je </a:t>
            </a:r>
            <a:r>
              <a:rPr lang="en-US" altLang="en-US" sz="2300" b="1" dirty="0" err="1">
                <a:solidFill>
                  <a:srgbClr val="FF0000"/>
                </a:solidFill>
                <a:latin typeface="Arial" panose="020B0604020202020204" pitchFamily="34" charset="0"/>
                <a:cs typeface="Arial" panose="020B0604020202020204" pitchFamily="34" charset="0"/>
              </a:rPr>
              <a:t>bitan</a:t>
            </a:r>
            <a:r>
              <a:rPr lang="en-US" altLang="en-US" sz="2300" b="1" dirty="0">
                <a:solidFill>
                  <a:srgbClr val="FF0000"/>
                </a:solidFill>
                <a:latin typeface="Arial" panose="020B0604020202020204" pitchFamily="34" charset="0"/>
                <a:cs typeface="Arial" panose="020B0604020202020204" pitchFamily="34" charset="0"/>
              </a:rPr>
              <a:t> </a:t>
            </a:r>
            <a:r>
              <a:rPr lang="en-US" altLang="en-US" sz="2300" b="1" dirty="0" err="1">
                <a:solidFill>
                  <a:srgbClr val="FF0000"/>
                </a:solidFill>
                <a:latin typeface="Arial" panose="020B0604020202020204" pitchFamily="34" charset="0"/>
                <a:cs typeface="Arial" panose="020B0604020202020204" pitchFamily="34" charset="0"/>
              </a:rPr>
              <a:t>motiv</a:t>
            </a:r>
            <a:r>
              <a:rPr lang="en-US" altLang="en-US" sz="2300" b="1" dirty="0">
                <a:solidFill>
                  <a:srgbClr val="FF0000"/>
                </a:solidFill>
                <a:latin typeface="Arial" panose="020B0604020202020204" pitchFamily="34" charset="0"/>
                <a:cs typeface="Arial" panose="020B0604020202020204" pitchFamily="34" charset="0"/>
              </a:rPr>
              <a:t>!</a:t>
            </a:r>
          </a:p>
          <a:p>
            <a:pPr marL="0" indent="0" eaLnBrk="1" hangingPunct="1">
              <a:lnSpc>
                <a:spcPct val="100000"/>
              </a:lnSpc>
              <a:spcBef>
                <a:spcPts val="0"/>
              </a:spcBef>
              <a:buNone/>
            </a:pPr>
            <a:r>
              <a:rPr lang="sr-Latn-RS" altLang="en-US" sz="2300" b="1" dirty="0" smtClean="0">
                <a:solidFill>
                  <a:srgbClr val="000066"/>
                </a:solidFill>
                <a:latin typeface="Arial" panose="020B0604020202020204" pitchFamily="34" charset="0"/>
                <a:cs typeface="Arial" panose="020B0604020202020204" pitchFamily="34" charset="0"/>
              </a:rPr>
              <a:t>   </a:t>
            </a:r>
            <a:r>
              <a:rPr lang="en-US" altLang="en-US" sz="2300" b="1" u="sng" dirty="0" err="1" smtClean="0">
                <a:solidFill>
                  <a:srgbClr val="000066"/>
                </a:solidFill>
                <a:latin typeface="Arial" panose="020B0604020202020204" pitchFamily="34" charset="0"/>
                <a:cs typeface="Arial" panose="020B0604020202020204" pitchFamily="34" charset="0"/>
              </a:rPr>
              <a:t>Kasnije</a:t>
            </a:r>
            <a:r>
              <a:rPr lang="en-US" altLang="en-US" sz="2300" b="1" u="sng" dirty="0">
                <a:solidFill>
                  <a:srgbClr val="000066"/>
                </a:solidFill>
                <a:latin typeface="Arial" panose="020B0604020202020204" pitchFamily="34" charset="0"/>
                <a:cs typeface="Arial" panose="020B0604020202020204" pitchFamily="34" charset="0"/>
              </a:rPr>
              <a:t>:</a:t>
            </a:r>
            <a:r>
              <a:rPr lang="en-US" altLang="en-US" sz="2300" b="1" dirty="0">
                <a:solidFill>
                  <a:srgbClr val="000066"/>
                </a:solidFill>
                <a:latin typeface="Arial" panose="020B0604020202020204" pitchFamily="34" charset="0"/>
                <a:cs typeface="Arial" panose="020B0604020202020204" pitchFamily="34" charset="0"/>
              </a:rPr>
              <a:t> </a:t>
            </a:r>
          </a:p>
          <a:p>
            <a:pPr eaLnBrk="1" hangingPunct="1">
              <a:lnSpc>
                <a:spcPct val="100000"/>
              </a:lnSpc>
              <a:spcBef>
                <a:spcPts val="0"/>
              </a:spcBef>
            </a:pPr>
            <a:r>
              <a:rPr lang="en-US" altLang="en-US" sz="2300" b="1" dirty="0" err="1">
                <a:solidFill>
                  <a:srgbClr val="000066"/>
                </a:solidFill>
                <a:latin typeface="Arial" panose="020B0604020202020204" pitchFamily="34" charset="0"/>
                <a:cs typeface="Arial" panose="020B0604020202020204" pitchFamily="34" charset="0"/>
              </a:rPr>
              <a:t>Teže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začeće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učestaliji</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pobačaji</a:t>
            </a:r>
            <a:endParaRPr lang="en-US" altLang="en-US" sz="2300" b="1" dirty="0">
              <a:solidFill>
                <a:srgbClr val="000066"/>
              </a:solidFill>
              <a:latin typeface="Arial" panose="020B0604020202020204" pitchFamily="34" charset="0"/>
              <a:cs typeface="Arial" panose="020B0604020202020204" pitchFamily="34" charset="0"/>
            </a:endParaRPr>
          </a:p>
          <a:p>
            <a:pPr marL="0" indent="0" eaLnBrk="1" hangingPunct="1">
              <a:lnSpc>
                <a:spcPct val="100000"/>
              </a:lnSpc>
              <a:spcBef>
                <a:spcPts val="0"/>
              </a:spcBef>
              <a:buNone/>
            </a:pPr>
            <a:r>
              <a:rPr lang="sr-Latn-RS" altLang="en-US" sz="2300" b="1" dirty="0" smtClean="0">
                <a:solidFill>
                  <a:srgbClr val="000066"/>
                </a:solidFill>
                <a:latin typeface="Arial" panose="020B0604020202020204" pitchFamily="34" charset="0"/>
                <a:cs typeface="Arial" panose="020B0604020202020204" pitchFamily="34" charset="0"/>
              </a:rPr>
              <a:t>   </a:t>
            </a:r>
            <a:r>
              <a:rPr lang="en-US" altLang="en-US" sz="2300" b="1" dirty="0" err="1" smtClean="0">
                <a:solidFill>
                  <a:srgbClr val="000066"/>
                </a:solidFill>
                <a:latin typeface="Arial" panose="020B0604020202020204" pitchFamily="34" charset="0"/>
                <a:cs typeface="Arial" panose="020B0604020202020204" pitchFamily="34" charset="0"/>
              </a:rPr>
              <a:t>i</a:t>
            </a:r>
            <a:r>
              <a:rPr lang="en-US" altLang="en-US" sz="2300" b="1" dirty="0" smtClean="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komplikacije</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tokom</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trudnoće</a:t>
            </a:r>
            <a:r>
              <a:rPr lang="en-US" altLang="en-US" sz="2300" b="1" dirty="0">
                <a:solidFill>
                  <a:srgbClr val="000066"/>
                </a:solidFill>
                <a:latin typeface="Arial" panose="020B0604020202020204" pitchFamily="34" charset="0"/>
                <a:cs typeface="Arial" panose="020B0604020202020204" pitchFamily="34" charset="0"/>
              </a:rPr>
              <a:t>; </a:t>
            </a:r>
          </a:p>
          <a:p>
            <a:pPr eaLnBrk="1" hangingPunct="1">
              <a:lnSpc>
                <a:spcPct val="100000"/>
              </a:lnSpc>
              <a:spcBef>
                <a:spcPts val="0"/>
              </a:spcBef>
            </a:pPr>
            <a:r>
              <a:rPr lang="en-US" altLang="en-US" sz="2300" b="1" dirty="0" err="1">
                <a:solidFill>
                  <a:srgbClr val="000066"/>
                </a:solidFill>
                <a:latin typeface="Arial" panose="020B0604020202020204" pitchFamily="34" charset="0"/>
                <a:cs typeface="Arial" panose="020B0604020202020204" pitchFamily="34" charset="0"/>
              </a:rPr>
              <a:t>Rizik</a:t>
            </a:r>
            <a:r>
              <a:rPr lang="en-US" altLang="en-US" sz="2300" b="1" dirty="0">
                <a:solidFill>
                  <a:srgbClr val="000066"/>
                </a:solidFill>
                <a:latin typeface="Arial" panose="020B0604020202020204" pitchFamily="34" charset="0"/>
                <a:cs typeface="Arial" panose="020B0604020202020204" pitchFamily="34" charset="0"/>
              </a:rPr>
              <a:t> od </a:t>
            </a:r>
            <a:r>
              <a:rPr lang="en-US" altLang="en-US" sz="2300" b="1" dirty="0" err="1">
                <a:solidFill>
                  <a:srgbClr val="000066"/>
                </a:solidFill>
                <a:latin typeface="Arial" panose="020B0604020202020204" pitchFamily="34" charset="0"/>
                <a:cs typeface="Arial" panose="020B0604020202020204" pitchFamily="34" charset="0"/>
              </a:rPr>
              <a:t>kardiovaskularnih</a:t>
            </a:r>
            <a:r>
              <a:rPr lang="en-US" altLang="en-US" sz="2300" b="1" dirty="0">
                <a:solidFill>
                  <a:srgbClr val="000066"/>
                </a:solidFill>
                <a:latin typeface="Arial" panose="020B0604020202020204" pitchFamily="34" charset="0"/>
                <a:cs typeface="Arial" panose="020B0604020202020204" pitchFamily="34" charset="0"/>
              </a:rPr>
              <a:t> </a:t>
            </a:r>
          </a:p>
          <a:p>
            <a:pPr marL="0" indent="0" eaLnBrk="1" hangingPunct="1">
              <a:lnSpc>
                <a:spcPct val="100000"/>
              </a:lnSpc>
              <a:spcBef>
                <a:spcPts val="0"/>
              </a:spcBef>
              <a:buNone/>
            </a:pPr>
            <a:r>
              <a:rPr lang="sr-Latn-RS" altLang="en-US" sz="2300" b="1" dirty="0" smtClean="0">
                <a:solidFill>
                  <a:srgbClr val="000066"/>
                </a:solidFill>
                <a:latin typeface="Arial" panose="020B0604020202020204" pitchFamily="34" charset="0"/>
                <a:cs typeface="Arial" panose="020B0604020202020204" pitchFamily="34" charset="0"/>
              </a:rPr>
              <a:t>   </a:t>
            </a:r>
            <a:r>
              <a:rPr lang="en-US" altLang="en-US" sz="2300" b="1" dirty="0" err="1" smtClean="0">
                <a:solidFill>
                  <a:srgbClr val="000066"/>
                </a:solidFill>
                <a:latin typeface="Arial" panose="020B0604020202020204" pitchFamily="34" charset="0"/>
                <a:cs typeface="Arial" panose="020B0604020202020204" pitchFamily="34" charset="0"/>
              </a:rPr>
              <a:t>oboljenja</a:t>
            </a:r>
            <a:r>
              <a:rPr lang="en-US" altLang="en-US" sz="2300" b="1" dirty="0" smtClean="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znatno</a:t>
            </a:r>
            <a:r>
              <a:rPr lang="en-US" altLang="en-US" sz="2300" b="1" dirty="0">
                <a:solidFill>
                  <a:srgbClr val="000066"/>
                </a:solidFill>
                <a:latin typeface="Arial" panose="020B0604020202020204" pitchFamily="34" charset="0"/>
                <a:cs typeface="Arial" panose="020B0604020202020204" pitchFamily="34" charset="0"/>
              </a:rPr>
              <a:t> </a:t>
            </a:r>
            <a:r>
              <a:rPr lang="en-US" altLang="en-US" sz="2300" b="1" dirty="0" err="1">
                <a:solidFill>
                  <a:srgbClr val="000066"/>
                </a:solidFill>
                <a:latin typeface="Arial" panose="020B0604020202020204" pitchFamily="34" charset="0"/>
                <a:cs typeface="Arial" panose="020B0604020202020204" pitchFamily="34" charset="0"/>
              </a:rPr>
              <a:t>veći</a:t>
            </a:r>
            <a:r>
              <a:rPr lang="en-US" altLang="en-US" sz="2300" b="1" dirty="0">
                <a:solidFill>
                  <a:srgbClr val="000066"/>
                </a:solidFill>
                <a:latin typeface="Arial" panose="020B0604020202020204" pitchFamily="34" charset="0"/>
                <a:cs typeface="Arial" panose="020B0604020202020204" pitchFamily="34" charset="0"/>
              </a:rPr>
              <a:t>. </a:t>
            </a:r>
          </a:p>
        </p:txBody>
      </p:sp>
      <p:pic>
        <p:nvPicPr>
          <p:cNvPr id="63492" name="Picture 5" descr="mane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350" y="1815696"/>
            <a:ext cx="3625850" cy="504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891319"/>
      </p:ext>
    </p:extLst>
  </p:cSld>
  <p:clrMapOvr>
    <a:masterClrMapping/>
  </p:clrMapOvr>
  <p:transition advTm="2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266700"/>
            <a:ext cx="11811000" cy="1143000"/>
          </a:xfrm>
        </p:spPr>
        <p:txBody>
          <a:bodyPr/>
          <a:lstStyle/>
          <a:p>
            <a:pPr algn="l"/>
            <a:r>
              <a:rPr lang="sr-Latn-RS" altLang="en-US" sz="3200" b="1" dirty="0" smtClean="0">
                <a:solidFill>
                  <a:srgbClr val="FF0000"/>
                </a:solidFill>
                <a:latin typeface="Arial" panose="020B0604020202020204" pitchFamily="34" charset="0"/>
                <a:cs typeface="Arial" panose="020B0604020202020204" pitchFamily="34" charset="0"/>
              </a:rPr>
              <a:t>Opasnost od novih </a:t>
            </a:r>
            <a:r>
              <a:rPr lang="sr-Latn-RS" altLang="en-US" sz="3200" dirty="0" smtClean="0">
                <a:solidFill>
                  <a:srgbClr val="FF0000"/>
                </a:solidFill>
                <a:latin typeface="Arial" panose="020B0604020202020204" pitchFamily="34" charset="0"/>
                <a:cs typeface="Arial" panose="020B0604020202020204" pitchFamily="34" charset="0"/>
              </a:rPr>
              <a:t>(ili pomodnih) </a:t>
            </a:r>
            <a:r>
              <a:rPr lang="sr-Latn-RS" altLang="en-US" sz="3200" b="1" dirty="0" smtClean="0">
                <a:solidFill>
                  <a:srgbClr val="FF0000"/>
                </a:solidFill>
                <a:latin typeface="Arial" panose="020B0604020202020204" pitchFamily="34" charset="0"/>
                <a:cs typeface="Arial" panose="020B0604020202020204" pitchFamily="34" charset="0"/>
              </a:rPr>
              <a:t>duvanskih proizvoda</a:t>
            </a:r>
            <a:endParaRPr lang="en-US" altLang="en-US" sz="3200" b="1" dirty="0">
              <a:solidFill>
                <a:srgbClr val="FF0000"/>
              </a:solidFill>
              <a:latin typeface="Arial" panose="020B0604020202020204" pitchFamily="34" charset="0"/>
              <a:cs typeface="Arial" panose="020B0604020202020204" pitchFamily="34" charset="0"/>
            </a:endParaRPr>
          </a:p>
        </p:txBody>
      </p:sp>
      <p:sp>
        <p:nvSpPr>
          <p:cNvPr id="65539" name="Rectangle 3"/>
          <p:cNvSpPr>
            <a:spLocks noGrp="1" noChangeArrowheads="1"/>
          </p:cNvSpPr>
          <p:nvPr>
            <p:ph type="body" idx="1"/>
          </p:nvPr>
        </p:nvSpPr>
        <p:spPr>
          <a:xfrm>
            <a:off x="1348014" y="762000"/>
            <a:ext cx="7338786" cy="1169193"/>
          </a:xfrm>
        </p:spPr>
        <p:txBody>
          <a:bodyPr/>
          <a:lstStyle/>
          <a:p>
            <a:pPr algn="r">
              <a:buNone/>
            </a:pPr>
            <a:r>
              <a:rPr lang="en-US" altLang="en-US" sz="3200" b="1" dirty="0" err="1">
                <a:solidFill>
                  <a:srgbClr val="000066"/>
                </a:solidFill>
                <a:latin typeface="Arial" panose="020B0604020202020204" pitchFamily="34" charset="0"/>
                <a:cs typeface="Arial" panose="020B0604020202020204" pitchFamily="34" charset="0"/>
              </a:rPr>
              <a:t>Elektronske</a:t>
            </a:r>
            <a:r>
              <a:rPr lang="en-US" altLang="en-US" sz="3200" b="1" dirty="0">
                <a:solidFill>
                  <a:srgbClr val="000066"/>
                </a:solidFill>
                <a:latin typeface="Arial" panose="020B0604020202020204" pitchFamily="34" charset="0"/>
                <a:cs typeface="Arial" panose="020B0604020202020204" pitchFamily="34" charset="0"/>
              </a:rPr>
              <a:t> </a:t>
            </a:r>
            <a:r>
              <a:rPr lang="en-US" altLang="en-US" sz="3200" b="1" dirty="0" err="1">
                <a:solidFill>
                  <a:srgbClr val="000066"/>
                </a:solidFill>
                <a:latin typeface="Arial" panose="020B0604020202020204" pitchFamily="34" charset="0"/>
                <a:cs typeface="Arial" panose="020B0604020202020204" pitchFamily="34" charset="0"/>
              </a:rPr>
              <a:t>cigarete</a:t>
            </a:r>
            <a:endParaRPr lang="en-US" altLang="en-US" sz="3200" b="1" dirty="0">
              <a:solidFill>
                <a:srgbClr val="000066"/>
              </a:solidFill>
              <a:latin typeface="Arial" panose="020B0604020202020204" pitchFamily="34" charset="0"/>
              <a:cs typeface="Arial" panose="020B0604020202020204" pitchFamily="34" charset="0"/>
            </a:endParaRPr>
          </a:p>
          <a:p>
            <a:pPr algn="r">
              <a:buNone/>
            </a:pPr>
            <a:r>
              <a:rPr lang="en-US" altLang="en-US" sz="1600" b="1" dirty="0" err="1">
                <a:solidFill>
                  <a:srgbClr val="000066"/>
                </a:solidFill>
                <a:latin typeface="Arial" panose="020B0604020202020204" pitchFamily="34" charset="0"/>
                <a:cs typeface="Arial" panose="020B0604020202020204" pitchFamily="34" charset="0"/>
              </a:rPr>
              <a:t>Nestandardizovan</a:t>
            </a:r>
            <a:r>
              <a:rPr lang="en-US" altLang="en-US" sz="1600" b="1" dirty="0">
                <a:solidFill>
                  <a:srgbClr val="000066"/>
                </a:solidFill>
                <a:latin typeface="Arial" panose="020B0604020202020204" pitchFamily="34" charset="0"/>
                <a:cs typeface="Arial" panose="020B0604020202020204" pitchFamily="34" charset="0"/>
              </a:rPr>
              <a:t> </a:t>
            </a:r>
            <a:r>
              <a:rPr lang="en-US" altLang="en-US" sz="1600" b="1" dirty="0" err="1">
                <a:solidFill>
                  <a:srgbClr val="000066"/>
                </a:solidFill>
                <a:latin typeface="Arial" panose="020B0604020202020204" pitchFamily="34" charset="0"/>
                <a:cs typeface="Arial" panose="020B0604020202020204" pitchFamily="34" charset="0"/>
              </a:rPr>
              <a:t>sastav</a:t>
            </a:r>
            <a:r>
              <a:rPr lang="en-US" altLang="en-US" sz="1600" b="1" dirty="0">
                <a:solidFill>
                  <a:srgbClr val="000066"/>
                </a:solidFill>
                <a:latin typeface="Arial" panose="020B0604020202020204" pitchFamily="34" charset="0"/>
                <a:cs typeface="Arial" panose="020B0604020202020204" pitchFamily="34" charset="0"/>
              </a:rPr>
              <a:t>; </a:t>
            </a:r>
            <a:r>
              <a:rPr lang="en-US" altLang="en-US" sz="1600" b="1" dirty="0" err="1">
                <a:solidFill>
                  <a:srgbClr val="000066"/>
                </a:solidFill>
                <a:latin typeface="Arial" panose="020B0604020202020204" pitchFamily="34" charset="0"/>
                <a:cs typeface="Arial" panose="020B0604020202020204" pitchFamily="34" charset="0"/>
              </a:rPr>
              <a:t>nedostatak</a:t>
            </a:r>
            <a:r>
              <a:rPr lang="en-US" altLang="en-US" sz="1600" b="1" dirty="0">
                <a:solidFill>
                  <a:srgbClr val="000066"/>
                </a:solidFill>
                <a:latin typeface="Arial" panose="020B0604020202020204" pitchFamily="34" charset="0"/>
                <a:cs typeface="Arial" panose="020B0604020202020204" pitchFamily="34" charset="0"/>
              </a:rPr>
              <a:t> </a:t>
            </a:r>
            <a:r>
              <a:rPr lang="en-US" altLang="en-US" sz="1600" b="1" dirty="0" err="1">
                <a:solidFill>
                  <a:srgbClr val="000066"/>
                </a:solidFill>
                <a:latin typeface="Arial" panose="020B0604020202020204" pitchFamily="34" charset="0"/>
                <a:cs typeface="Arial" panose="020B0604020202020204" pitchFamily="34" charset="0"/>
              </a:rPr>
              <a:t>longitudinalnih</a:t>
            </a:r>
            <a:r>
              <a:rPr lang="en-US" altLang="en-US" sz="1600" b="1" dirty="0">
                <a:solidFill>
                  <a:srgbClr val="000066"/>
                </a:solidFill>
                <a:latin typeface="Arial" panose="020B0604020202020204" pitchFamily="34" charset="0"/>
                <a:cs typeface="Arial" panose="020B0604020202020204" pitchFamily="34" charset="0"/>
              </a:rPr>
              <a:t> </a:t>
            </a:r>
            <a:r>
              <a:rPr lang="en-US" altLang="en-US" sz="1600" b="1" dirty="0" err="1">
                <a:solidFill>
                  <a:srgbClr val="000066"/>
                </a:solidFill>
                <a:latin typeface="Arial" panose="020B0604020202020204" pitchFamily="34" charset="0"/>
                <a:cs typeface="Arial" panose="020B0604020202020204" pitchFamily="34" charset="0"/>
              </a:rPr>
              <a:t>studija</a:t>
            </a:r>
            <a:r>
              <a:rPr lang="en-US" altLang="en-US" sz="1600" b="1" dirty="0">
                <a:solidFill>
                  <a:srgbClr val="000066"/>
                </a:solidFill>
                <a:latin typeface="Arial" panose="020B0604020202020204" pitchFamily="34" charset="0"/>
                <a:cs typeface="Arial" panose="020B0604020202020204" pitchFamily="34" charset="0"/>
              </a:rPr>
              <a:t>;</a:t>
            </a:r>
          </a:p>
          <a:p>
            <a:pPr algn="r">
              <a:buNone/>
            </a:pPr>
            <a:r>
              <a:rPr lang="en-US" altLang="en-US" sz="1600" b="1" dirty="0" err="1">
                <a:solidFill>
                  <a:srgbClr val="000066"/>
                </a:solidFill>
                <a:latin typeface="Arial" panose="020B0604020202020204" pitchFamily="34" charset="0"/>
                <a:cs typeface="Arial" panose="020B0604020202020204" pitchFamily="34" charset="0"/>
              </a:rPr>
              <a:t>Podstiče</a:t>
            </a:r>
            <a:r>
              <a:rPr lang="en-US" altLang="en-US" sz="1600" b="1" dirty="0">
                <a:solidFill>
                  <a:srgbClr val="000066"/>
                </a:solidFill>
                <a:latin typeface="Arial" panose="020B0604020202020204" pitchFamily="34" charset="0"/>
                <a:cs typeface="Arial" panose="020B0604020202020204" pitchFamily="34" charset="0"/>
              </a:rPr>
              <a:t> </a:t>
            </a:r>
            <a:r>
              <a:rPr lang="en-US" altLang="en-US" sz="1600" b="1" dirty="0" err="1">
                <a:solidFill>
                  <a:srgbClr val="000066"/>
                </a:solidFill>
                <a:latin typeface="Arial" panose="020B0604020202020204" pitchFamily="34" charset="0"/>
                <a:cs typeface="Arial" panose="020B0604020202020204" pitchFamily="34" charset="0"/>
              </a:rPr>
              <a:t>bihejvioralnu</a:t>
            </a:r>
            <a:r>
              <a:rPr lang="en-US" altLang="en-US" sz="1600" b="1" dirty="0">
                <a:solidFill>
                  <a:srgbClr val="000066"/>
                </a:solidFill>
                <a:latin typeface="Arial" panose="020B0604020202020204" pitchFamily="34" charset="0"/>
                <a:cs typeface="Arial" panose="020B0604020202020204" pitchFamily="34" charset="0"/>
              </a:rPr>
              <a:t> </a:t>
            </a:r>
            <a:r>
              <a:rPr lang="en-US" altLang="en-US" sz="1600" b="1" dirty="0" err="1">
                <a:solidFill>
                  <a:srgbClr val="000066"/>
                </a:solidFill>
                <a:latin typeface="Arial" panose="020B0604020202020204" pitchFamily="34" charset="0"/>
                <a:cs typeface="Arial" panose="020B0604020202020204" pitchFamily="34" charset="0"/>
              </a:rPr>
              <a:t>komponentu</a:t>
            </a:r>
            <a:r>
              <a:rPr lang="en-US" altLang="en-US" sz="1600" b="1" dirty="0">
                <a:solidFill>
                  <a:srgbClr val="000066"/>
                </a:solidFill>
                <a:latin typeface="Arial" panose="020B0604020202020204" pitchFamily="34" charset="0"/>
                <a:cs typeface="Arial" panose="020B0604020202020204" pitchFamily="34" charset="0"/>
              </a:rPr>
              <a:t> </a:t>
            </a:r>
            <a:r>
              <a:rPr lang="en-US" altLang="en-US" sz="1600" b="1" dirty="0" err="1">
                <a:solidFill>
                  <a:srgbClr val="000066"/>
                </a:solidFill>
                <a:latin typeface="Arial" panose="020B0604020202020204" pitchFamily="34" charset="0"/>
                <a:cs typeface="Arial" panose="020B0604020202020204" pitchFamily="34" charset="0"/>
              </a:rPr>
              <a:t>zavisnosti</a:t>
            </a:r>
            <a:r>
              <a:rPr lang="en-US" altLang="en-US" sz="1600" b="1" dirty="0">
                <a:solidFill>
                  <a:srgbClr val="000066"/>
                </a:solidFill>
                <a:latin typeface="Arial" panose="020B0604020202020204" pitchFamily="34" charset="0"/>
                <a:cs typeface="Arial" panose="020B0604020202020204" pitchFamily="34" charset="0"/>
              </a:rPr>
              <a:t>; t=350-600oC</a:t>
            </a:r>
          </a:p>
          <a:p>
            <a:pPr algn="r">
              <a:buNone/>
            </a:pPr>
            <a:endParaRPr lang="en-US" altLang="en-US" sz="3200" b="1" dirty="0">
              <a:solidFill>
                <a:srgbClr val="000066"/>
              </a:solidFill>
              <a:latin typeface="Arial" panose="020B0604020202020204" pitchFamily="34" charset="0"/>
              <a:cs typeface="Arial" panose="020B0604020202020204" pitchFamily="34" charset="0"/>
            </a:endParaRPr>
          </a:p>
        </p:txBody>
      </p:sp>
      <p:sp>
        <p:nvSpPr>
          <p:cNvPr id="65541" name="Rectangle 3"/>
          <p:cNvSpPr>
            <a:spLocks noChangeArrowheads="1"/>
          </p:cNvSpPr>
          <p:nvPr/>
        </p:nvSpPr>
        <p:spPr bwMode="auto">
          <a:xfrm>
            <a:off x="6767513" y="5334000"/>
            <a:ext cx="2514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Latn-RS" altLang="en-US" sz="2800" dirty="0" smtClean="0">
                <a:solidFill>
                  <a:srgbClr val="000066"/>
                </a:solidFill>
              </a:rPr>
              <a:t>Nikotinski</a:t>
            </a:r>
          </a:p>
          <a:p>
            <a:pPr>
              <a:buFontTx/>
              <a:buNone/>
            </a:pPr>
            <a:r>
              <a:rPr lang="sr-Latn-RS" altLang="en-US" sz="2800" dirty="0">
                <a:solidFill>
                  <a:srgbClr val="000066"/>
                </a:solidFill>
              </a:rPr>
              <a:t>k</a:t>
            </a:r>
            <a:r>
              <a:rPr lang="sr-Latn-RS" altLang="en-US" sz="2800" dirty="0" smtClean="0">
                <a:solidFill>
                  <a:srgbClr val="000066"/>
                </a:solidFill>
              </a:rPr>
              <a:t>onditorski</a:t>
            </a:r>
          </a:p>
          <a:p>
            <a:pPr>
              <a:buFontTx/>
              <a:buNone/>
            </a:pPr>
            <a:r>
              <a:rPr lang="sr-Latn-RS" altLang="en-US" sz="2800" dirty="0" smtClean="0">
                <a:solidFill>
                  <a:srgbClr val="000066"/>
                </a:solidFill>
              </a:rPr>
              <a:t>proizvodi</a:t>
            </a:r>
            <a:endParaRPr lang="en-US" altLang="en-US" sz="2800" dirty="0">
              <a:solidFill>
                <a:srgbClr val="000066"/>
              </a:solidFill>
            </a:endParaRPr>
          </a:p>
        </p:txBody>
      </p:sp>
      <p:pic>
        <p:nvPicPr>
          <p:cNvPr id="65542" name="Picture 8" descr="nargil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31146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9" descr="IQ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 y="2252662"/>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10" descr="e-cigarete"/>
          <p:cNvPicPr>
            <a:picLocks noChangeAspect="1" noChangeArrowheads="1"/>
          </p:cNvPicPr>
          <p:nvPr/>
        </p:nvPicPr>
        <p:blipFill>
          <a:blip r:embed="rId4">
            <a:extLst>
              <a:ext uri="{28A0092B-C50C-407E-A947-70E740481C1C}">
                <a14:useLocalDpi xmlns:a14="http://schemas.microsoft.com/office/drawing/2010/main" val="0"/>
              </a:ext>
            </a:extLst>
          </a:blip>
          <a:srcRect l="21455" t="6866" r="23372"/>
          <a:stretch>
            <a:fillRect/>
          </a:stretch>
        </p:blipFill>
        <p:spPr bwMode="auto">
          <a:xfrm>
            <a:off x="8805863" y="544628"/>
            <a:ext cx="1778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1" descr="camelkan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5410200"/>
            <a:ext cx="204787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2" descr="nikotincandy"/>
          <p:cNvPicPr>
            <a:picLocks noChangeAspect="1" noChangeArrowheads="1"/>
          </p:cNvPicPr>
          <p:nvPr/>
        </p:nvPicPr>
        <p:blipFill>
          <a:blip r:embed="rId6">
            <a:extLst>
              <a:ext uri="{28A0092B-C50C-407E-A947-70E740481C1C}">
                <a14:useLocalDpi xmlns:a14="http://schemas.microsoft.com/office/drawing/2010/main" val="0"/>
              </a:ext>
            </a:extLst>
          </a:blip>
          <a:srcRect l="18533" t="28867" r="19691" b="20618"/>
          <a:stretch>
            <a:fillRect/>
          </a:stretch>
        </p:blipFill>
        <p:spPr bwMode="auto">
          <a:xfrm>
            <a:off x="1524000" y="5562600"/>
            <a:ext cx="17526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13" descr="shoconikotin"/>
          <p:cNvPicPr>
            <a:picLocks noChangeAspect="1" noChangeArrowheads="1"/>
          </p:cNvPicPr>
          <p:nvPr/>
        </p:nvPicPr>
        <p:blipFill>
          <a:blip r:embed="rId7">
            <a:extLst>
              <a:ext uri="{28A0092B-C50C-407E-A947-70E740481C1C}">
                <a14:useLocalDpi xmlns:a14="http://schemas.microsoft.com/office/drawing/2010/main" val="0"/>
              </a:ext>
            </a:extLst>
          </a:blip>
          <a:srcRect l="19592" t="15533" r="21632" b="15533"/>
          <a:stretch>
            <a:fillRect/>
          </a:stretch>
        </p:blipFill>
        <p:spPr bwMode="auto">
          <a:xfrm>
            <a:off x="5638800" y="5562601"/>
            <a:ext cx="114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14" descr="nargila2"/>
          <p:cNvPicPr>
            <a:picLocks noChangeAspect="1" noChangeArrowheads="1"/>
          </p:cNvPicPr>
          <p:nvPr/>
        </p:nvPicPr>
        <p:blipFill>
          <a:blip r:embed="rId8">
            <a:extLst>
              <a:ext uri="{28A0092B-C50C-407E-A947-70E740481C1C}">
                <a14:useLocalDpi xmlns:a14="http://schemas.microsoft.com/office/drawing/2010/main" val="0"/>
              </a:ext>
            </a:extLst>
          </a:blip>
          <a:srcRect l="7512" r="9859"/>
          <a:stretch>
            <a:fillRect/>
          </a:stretch>
        </p:blipFill>
        <p:spPr bwMode="auto">
          <a:xfrm>
            <a:off x="8549596" y="3035244"/>
            <a:ext cx="1676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Rectangle 3"/>
          <p:cNvSpPr>
            <a:spLocks noChangeArrowheads="1"/>
          </p:cNvSpPr>
          <p:nvPr/>
        </p:nvSpPr>
        <p:spPr bwMode="auto">
          <a:xfrm>
            <a:off x="1494517" y="3929716"/>
            <a:ext cx="7516133" cy="118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b="1" dirty="0" err="1">
                <a:solidFill>
                  <a:srgbClr val="000066"/>
                </a:solidFill>
              </a:rPr>
              <a:t>Nargile</a:t>
            </a:r>
            <a:r>
              <a:rPr lang="en-US" altLang="en-US" b="1" dirty="0">
                <a:solidFill>
                  <a:srgbClr val="000066"/>
                </a:solidFill>
              </a:rPr>
              <a:t> (</a:t>
            </a:r>
            <a:r>
              <a:rPr lang="en-US" altLang="en-US" b="1" dirty="0" err="1">
                <a:solidFill>
                  <a:srgbClr val="000066"/>
                </a:solidFill>
              </a:rPr>
              <a:t>vodene</a:t>
            </a:r>
            <a:r>
              <a:rPr lang="en-US" altLang="en-US" b="1" dirty="0">
                <a:solidFill>
                  <a:srgbClr val="000066"/>
                </a:solidFill>
              </a:rPr>
              <a:t> </a:t>
            </a:r>
            <a:r>
              <a:rPr lang="en-US" altLang="en-US" b="1" dirty="0" err="1">
                <a:solidFill>
                  <a:srgbClr val="000066"/>
                </a:solidFill>
              </a:rPr>
              <a:t>lule</a:t>
            </a:r>
            <a:r>
              <a:rPr lang="en-US" altLang="en-US" b="1" dirty="0">
                <a:solidFill>
                  <a:srgbClr val="000066"/>
                </a:solidFill>
              </a:rPr>
              <a:t>)</a:t>
            </a:r>
          </a:p>
          <a:p>
            <a:pPr>
              <a:buFontTx/>
              <a:buNone/>
            </a:pPr>
            <a:r>
              <a:rPr lang="en-US" altLang="en-US" sz="1600" dirty="0">
                <a:solidFill>
                  <a:srgbClr val="000066"/>
                </a:solidFill>
              </a:rPr>
              <a:t>35x </a:t>
            </a:r>
            <a:r>
              <a:rPr lang="en-US" altLang="en-US" sz="1600" dirty="0" err="1">
                <a:solidFill>
                  <a:srgbClr val="000066"/>
                </a:solidFill>
              </a:rPr>
              <a:t>više</a:t>
            </a:r>
            <a:r>
              <a:rPr lang="en-US" altLang="en-US" sz="1600" dirty="0">
                <a:solidFill>
                  <a:srgbClr val="000066"/>
                </a:solidFill>
              </a:rPr>
              <a:t> CO, 5x </a:t>
            </a:r>
            <a:r>
              <a:rPr lang="en-US" altLang="en-US" sz="1600" dirty="0" err="1">
                <a:solidFill>
                  <a:srgbClr val="000066"/>
                </a:solidFill>
              </a:rPr>
              <a:t>više</a:t>
            </a:r>
            <a:r>
              <a:rPr lang="en-US" altLang="en-US" sz="1600" dirty="0">
                <a:solidFill>
                  <a:srgbClr val="000066"/>
                </a:solidFill>
              </a:rPr>
              <a:t> &lt;PM10, 4x </a:t>
            </a:r>
            <a:r>
              <a:rPr lang="en-US" altLang="en-US" sz="1600" dirty="0" err="1">
                <a:solidFill>
                  <a:srgbClr val="000066"/>
                </a:solidFill>
              </a:rPr>
              <a:t>više</a:t>
            </a:r>
            <a:r>
              <a:rPr lang="en-US" altLang="en-US" sz="1600" dirty="0">
                <a:solidFill>
                  <a:srgbClr val="000066"/>
                </a:solidFill>
              </a:rPr>
              <a:t> PAH </a:t>
            </a:r>
            <a:r>
              <a:rPr lang="en-US" altLang="en-US" sz="1600" dirty="0" err="1">
                <a:solidFill>
                  <a:srgbClr val="000066"/>
                </a:solidFill>
              </a:rPr>
              <a:t>i</a:t>
            </a:r>
            <a:r>
              <a:rPr lang="en-US" altLang="en-US" sz="1600" dirty="0">
                <a:solidFill>
                  <a:srgbClr val="000066"/>
                </a:solidFill>
              </a:rPr>
              <a:t> </a:t>
            </a:r>
            <a:r>
              <a:rPr lang="en-US" altLang="en-US" sz="1600" dirty="0" err="1">
                <a:solidFill>
                  <a:srgbClr val="000066"/>
                </a:solidFill>
              </a:rPr>
              <a:t>aldehida</a:t>
            </a:r>
            <a:r>
              <a:rPr lang="en-US" altLang="en-US" sz="1600" dirty="0">
                <a:solidFill>
                  <a:srgbClr val="000066"/>
                </a:solidFill>
              </a:rPr>
              <a:t>;</a:t>
            </a:r>
          </a:p>
          <a:p>
            <a:pPr>
              <a:buFontTx/>
              <a:buNone/>
            </a:pPr>
            <a:r>
              <a:rPr lang="en-US" altLang="en-US" sz="1600" dirty="0" err="1">
                <a:solidFill>
                  <a:srgbClr val="000066"/>
                </a:solidFill>
              </a:rPr>
              <a:t>Dokazan</a:t>
            </a:r>
            <a:r>
              <a:rPr lang="en-US" altLang="en-US" sz="1600" dirty="0">
                <a:solidFill>
                  <a:srgbClr val="000066"/>
                </a:solidFill>
              </a:rPr>
              <a:t> </a:t>
            </a:r>
            <a:r>
              <a:rPr lang="en-US" altLang="en-US" sz="1600" dirty="0" err="1">
                <a:solidFill>
                  <a:srgbClr val="000066"/>
                </a:solidFill>
              </a:rPr>
              <a:t>prenos</a:t>
            </a:r>
            <a:r>
              <a:rPr lang="en-US" altLang="en-US" sz="1600" dirty="0">
                <a:solidFill>
                  <a:srgbClr val="000066"/>
                </a:solidFill>
              </a:rPr>
              <a:t> TBC, </a:t>
            </a:r>
            <a:r>
              <a:rPr lang="en-US" altLang="en-US" sz="1600" dirty="0" err="1">
                <a:solidFill>
                  <a:srgbClr val="000066"/>
                </a:solidFill>
              </a:rPr>
              <a:t>hepatitisa</a:t>
            </a:r>
            <a:r>
              <a:rPr lang="en-US" altLang="en-US" sz="1600" dirty="0">
                <a:solidFill>
                  <a:srgbClr val="000066"/>
                </a:solidFill>
              </a:rPr>
              <a:t> A, B, C, Epstein Barr, SARS-Cov-2 </a:t>
            </a:r>
            <a:r>
              <a:rPr lang="en-US" altLang="en-US" sz="1600" dirty="0" err="1">
                <a:solidFill>
                  <a:srgbClr val="000066"/>
                </a:solidFill>
              </a:rPr>
              <a:t>virusa</a:t>
            </a:r>
            <a:r>
              <a:rPr lang="en-US" altLang="en-US" sz="1600" dirty="0">
                <a:solidFill>
                  <a:srgbClr val="000066"/>
                </a:solidFill>
              </a:rPr>
              <a:t>...</a:t>
            </a:r>
          </a:p>
        </p:txBody>
      </p:sp>
      <p:sp>
        <p:nvSpPr>
          <p:cNvPr id="65550" name="TextBox 1"/>
          <p:cNvSpPr txBox="1">
            <a:spLocks noChangeArrowheads="1"/>
          </p:cNvSpPr>
          <p:nvPr/>
        </p:nvSpPr>
        <p:spPr bwMode="auto">
          <a:xfrm>
            <a:off x="9444039" y="5257800"/>
            <a:ext cx="1019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Cyrl-RS" altLang="en-US" sz="2400" dirty="0">
                <a:solidFill>
                  <a:srgbClr val="000066"/>
                </a:solidFill>
              </a:rPr>
              <a:t> </a:t>
            </a:r>
            <a:r>
              <a:rPr lang="sr-Latn-RS" altLang="en-US" sz="3600" b="1" dirty="0" smtClean="0">
                <a:solidFill>
                  <a:srgbClr val="FF0000"/>
                </a:solidFill>
              </a:rPr>
              <a:t>DI</a:t>
            </a:r>
            <a:r>
              <a:rPr lang="sr-Cyrl-RS" altLang="en-US" sz="3600" dirty="0" smtClean="0">
                <a:solidFill>
                  <a:srgbClr val="FF0000"/>
                </a:solidFill>
              </a:rPr>
              <a:t>!</a:t>
            </a:r>
            <a:endParaRPr lang="en-US" altLang="en-US" sz="3600" dirty="0"/>
          </a:p>
        </p:txBody>
      </p:sp>
      <p:sp>
        <p:nvSpPr>
          <p:cNvPr id="15" name="Rectangle 3"/>
          <p:cNvSpPr>
            <a:spLocks noChangeArrowheads="1"/>
          </p:cNvSpPr>
          <p:nvPr/>
        </p:nvSpPr>
        <p:spPr bwMode="auto">
          <a:xfrm>
            <a:off x="2438400" y="2209800"/>
            <a:ext cx="68437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800" b="1" dirty="0" err="1">
                <a:solidFill>
                  <a:srgbClr val="000066"/>
                </a:solidFill>
              </a:rPr>
              <a:t>Zagrevanje</a:t>
            </a:r>
            <a:r>
              <a:rPr lang="en-US" altLang="en-US" sz="2800" b="1" dirty="0">
                <a:solidFill>
                  <a:srgbClr val="000066"/>
                </a:solidFill>
              </a:rPr>
              <a:t> </a:t>
            </a:r>
            <a:r>
              <a:rPr lang="en-US" altLang="en-US" sz="2800" b="1" dirty="0" err="1">
                <a:solidFill>
                  <a:srgbClr val="000066"/>
                </a:solidFill>
              </a:rPr>
              <a:t>komprimovanog</a:t>
            </a:r>
            <a:r>
              <a:rPr lang="en-US" altLang="en-US" sz="2800" b="1" dirty="0">
                <a:solidFill>
                  <a:srgbClr val="000066"/>
                </a:solidFill>
              </a:rPr>
              <a:t> </a:t>
            </a:r>
            <a:r>
              <a:rPr lang="en-US" altLang="en-US" sz="2800" b="1" dirty="0" err="1">
                <a:solidFill>
                  <a:srgbClr val="000066"/>
                </a:solidFill>
              </a:rPr>
              <a:t>duvana</a:t>
            </a:r>
            <a:endParaRPr lang="en-US" altLang="en-US" sz="2800" b="1" dirty="0">
              <a:solidFill>
                <a:srgbClr val="000066"/>
              </a:solidFill>
            </a:endParaRPr>
          </a:p>
          <a:p>
            <a:pPr>
              <a:buFontTx/>
              <a:buNone/>
            </a:pPr>
            <a:r>
              <a:rPr lang="en-US" altLang="en-US" sz="2400" i="1" dirty="0" err="1">
                <a:solidFill>
                  <a:srgbClr val="000066"/>
                </a:solidFill>
              </a:rPr>
              <a:t>iQOS</a:t>
            </a:r>
            <a:r>
              <a:rPr lang="en-US" altLang="en-US" sz="2400" dirty="0">
                <a:solidFill>
                  <a:srgbClr val="000066"/>
                </a:solidFill>
              </a:rPr>
              <a:t> </a:t>
            </a:r>
            <a:r>
              <a:rPr lang="en-US" altLang="en-US" sz="1800" dirty="0">
                <a:solidFill>
                  <a:srgbClr val="000066"/>
                </a:solidFill>
              </a:rPr>
              <a:t>I-Quit-Ordinary Smoking</a:t>
            </a:r>
            <a:r>
              <a:rPr lang="en-US" altLang="en-US" sz="2400" dirty="0">
                <a:solidFill>
                  <a:srgbClr val="000066"/>
                </a:solidFill>
              </a:rPr>
              <a:t>, </a:t>
            </a:r>
            <a:r>
              <a:rPr lang="en-US" altLang="en-US" sz="2400" i="1" dirty="0">
                <a:solidFill>
                  <a:srgbClr val="000066"/>
                </a:solidFill>
              </a:rPr>
              <a:t>GLO, Logic, JUUL…</a:t>
            </a:r>
          </a:p>
          <a:p>
            <a:pPr>
              <a:buFontTx/>
              <a:buNone/>
            </a:pPr>
            <a:r>
              <a:rPr lang="en-US" altLang="en-US" sz="2000" dirty="0">
                <a:solidFill>
                  <a:srgbClr val="000066"/>
                </a:solidFill>
              </a:rPr>
              <a:t>t&lt;350oC; </a:t>
            </a:r>
            <a:r>
              <a:rPr lang="en-US" altLang="en-US" sz="2000" dirty="0" err="1">
                <a:solidFill>
                  <a:srgbClr val="000066"/>
                </a:solidFill>
              </a:rPr>
              <a:t>oko</a:t>
            </a:r>
            <a:r>
              <a:rPr lang="en-US" altLang="en-US" sz="2000" dirty="0">
                <a:solidFill>
                  <a:srgbClr val="000066"/>
                </a:solidFill>
              </a:rPr>
              <a:t> 10x </a:t>
            </a:r>
            <a:r>
              <a:rPr lang="en-US" altLang="en-US" sz="2000" dirty="0" err="1">
                <a:solidFill>
                  <a:srgbClr val="000066"/>
                </a:solidFill>
              </a:rPr>
              <a:t>manje</a:t>
            </a:r>
            <a:r>
              <a:rPr lang="en-US" altLang="en-US" sz="2000" dirty="0">
                <a:solidFill>
                  <a:srgbClr val="000066"/>
                </a:solidFill>
              </a:rPr>
              <a:t> </a:t>
            </a:r>
            <a:r>
              <a:rPr lang="en-US" altLang="en-US" sz="2000" dirty="0" err="1">
                <a:solidFill>
                  <a:srgbClr val="000066"/>
                </a:solidFill>
              </a:rPr>
              <a:t>supstanci</a:t>
            </a:r>
            <a:r>
              <a:rPr lang="en-US" altLang="en-US" sz="2000" dirty="0">
                <a:solidFill>
                  <a:srgbClr val="000066"/>
                </a:solidFill>
              </a:rPr>
              <a:t> </a:t>
            </a:r>
            <a:r>
              <a:rPr lang="en-US" altLang="en-US" sz="2000" dirty="0" err="1">
                <a:solidFill>
                  <a:srgbClr val="000066"/>
                </a:solidFill>
              </a:rPr>
              <a:t>ali</a:t>
            </a:r>
            <a:r>
              <a:rPr lang="en-US" altLang="en-US" sz="2000" dirty="0">
                <a:solidFill>
                  <a:srgbClr val="000066"/>
                </a:solidFill>
              </a:rPr>
              <a:t> </a:t>
            </a:r>
            <a:r>
              <a:rPr lang="en-US" altLang="en-US" sz="2000" dirty="0" err="1">
                <a:solidFill>
                  <a:srgbClr val="000066"/>
                </a:solidFill>
              </a:rPr>
              <a:t>i</a:t>
            </a:r>
            <a:r>
              <a:rPr lang="en-US" altLang="en-US" sz="2000" dirty="0">
                <a:solidFill>
                  <a:srgbClr val="000066"/>
                </a:solidFill>
              </a:rPr>
              <a:t> </a:t>
            </a:r>
            <a:r>
              <a:rPr lang="en-US" altLang="en-US" sz="2000" dirty="0" err="1">
                <a:solidFill>
                  <a:srgbClr val="000066"/>
                </a:solidFill>
              </a:rPr>
              <a:t>dalje</a:t>
            </a:r>
            <a:r>
              <a:rPr lang="en-US" altLang="en-US" sz="2000" dirty="0">
                <a:solidFill>
                  <a:srgbClr val="000066"/>
                </a:solidFill>
              </a:rPr>
              <a:t> </a:t>
            </a:r>
            <a:r>
              <a:rPr lang="en-US" altLang="en-US" sz="2000" dirty="0" smtClean="0">
                <a:solidFill>
                  <a:srgbClr val="000066"/>
                </a:solidFill>
              </a:rPr>
              <a:t>p</a:t>
            </a:r>
            <a:r>
              <a:rPr lang="sr-Latn-RS" altLang="en-US" sz="2000" dirty="0" smtClean="0">
                <a:solidFill>
                  <a:srgbClr val="000066"/>
                </a:solidFill>
              </a:rPr>
              <a:t>r</a:t>
            </a:r>
            <a:r>
              <a:rPr lang="en-US" altLang="en-US" sz="2000" dirty="0" err="1" smtClean="0">
                <a:solidFill>
                  <a:srgbClr val="000066"/>
                </a:solidFill>
              </a:rPr>
              <a:t>isutni</a:t>
            </a:r>
            <a:r>
              <a:rPr lang="en-US" altLang="en-US" sz="2000" dirty="0" smtClean="0">
                <a:solidFill>
                  <a:srgbClr val="000066"/>
                </a:solidFill>
              </a:rPr>
              <a:t> </a:t>
            </a:r>
            <a:r>
              <a:rPr lang="en-US" altLang="en-US" sz="2000" dirty="0" err="1">
                <a:solidFill>
                  <a:srgbClr val="000066"/>
                </a:solidFill>
              </a:rPr>
              <a:t>kancerogeni</a:t>
            </a:r>
            <a:endParaRPr lang="en-US" altLang="en-US" sz="2000" dirty="0">
              <a:solidFill>
                <a:srgbClr val="000066"/>
              </a:solidFill>
            </a:endParaRPr>
          </a:p>
        </p:txBody>
      </p:sp>
    </p:spTree>
    <p:extLst>
      <p:ext uri="{BB962C8B-B14F-4D97-AF65-F5344CB8AC3E}">
        <p14:creationId xmlns:p14="http://schemas.microsoft.com/office/powerpoint/2010/main" val="289410240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988140" y="255636"/>
            <a:ext cx="10210800" cy="1143000"/>
          </a:xfrm>
        </p:spPr>
        <p:txBody>
          <a:bodyPr/>
          <a:lstStyle/>
          <a:p>
            <a:pPr algn="ctr" eaLnBrk="1" hangingPunct="1"/>
            <a:r>
              <a:rPr lang="en-US" altLang="en-US" sz="3600" b="1" dirty="0" err="1">
                <a:solidFill>
                  <a:srgbClr val="FF0000"/>
                </a:solidFill>
                <a:latin typeface="Arial" panose="020B0604020202020204" pitchFamily="34" charset="0"/>
                <a:cs typeface="Arial" panose="020B0604020202020204" pitchFamily="34" charset="0"/>
              </a:rPr>
              <a:t>Roditeljske</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strategije</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koje</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čine</a:t>
            </a:r>
            <a:r>
              <a:rPr lang="en-US" altLang="en-US" sz="3600" b="1" dirty="0">
                <a:solidFill>
                  <a:srgbClr val="FF0000"/>
                </a:solidFill>
                <a:latin typeface="Arial" panose="020B0604020202020204" pitchFamily="34" charset="0"/>
                <a:cs typeface="Arial" panose="020B0604020202020204" pitchFamily="34" charset="0"/>
              </a:rPr>
              <a:t> da </a:t>
            </a:r>
            <a:r>
              <a:rPr lang="en-US" altLang="en-US" sz="3600" b="1" dirty="0" err="1">
                <a:solidFill>
                  <a:srgbClr val="FF0000"/>
                </a:solidFill>
                <a:latin typeface="Arial" panose="020B0604020202020204" pitchFamily="34" charset="0"/>
                <a:cs typeface="Arial" panose="020B0604020202020204" pitchFamily="34" charset="0"/>
              </a:rPr>
              <a:t>upotreba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duvana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bude</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manje</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prihvatljivo</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ponašanje</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dirty="0">
                <a:latin typeface="Arial" panose="020B0604020202020204" pitchFamily="34" charset="0"/>
                <a:cs typeface="Arial" panose="020B0604020202020204" pitchFamily="34" charset="0"/>
              </a:rPr>
              <a:t>(</a:t>
            </a:r>
            <a:r>
              <a:rPr lang="en-US" altLang="en-US" sz="3600" dirty="0" err="1">
                <a:latin typeface="Arial" panose="020B0604020202020204" pitchFamily="34" charset="0"/>
                <a:cs typeface="Arial" panose="020B0604020202020204" pitchFamily="34" charset="0"/>
              </a:rPr>
              <a:t>opšte</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preporuke</a:t>
            </a:r>
            <a:r>
              <a:rPr lang="en-US" altLang="en-US" sz="3600" dirty="0">
                <a:latin typeface="Arial" panose="020B0604020202020204" pitchFamily="34" charset="0"/>
                <a:cs typeface="Arial" panose="020B0604020202020204" pitchFamily="34" charset="0"/>
              </a:rPr>
              <a:t>)</a:t>
            </a:r>
          </a:p>
        </p:txBody>
      </p:sp>
      <p:sp>
        <p:nvSpPr>
          <p:cNvPr id="69635" name="Rectangle 3"/>
          <p:cNvSpPr>
            <a:spLocks noGrp="1" noChangeArrowheads="1"/>
          </p:cNvSpPr>
          <p:nvPr>
            <p:ph type="body" idx="1"/>
          </p:nvPr>
        </p:nvSpPr>
        <p:spPr>
          <a:xfrm>
            <a:off x="0" y="1676400"/>
            <a:ext cx="11963400" cy="5364163"/>
          </a:xfrm>
        </p:spPr>
        <p:txBody>
          <a:bodyPr/>
          <a:lstStyle/>
          <a:p>
            <a:pPr eaLnBrk="1" hangingPunct="1">
              <a:lnSpc>
                <a:spcPct val="80000"/>
              </a:lnSpc>
            </a:pPr>
            <a:r>
              <a:rPr lang="en-US" altLang="en-US" b="1" dirty="0" err="1">
                <a:solidFill>
                  <a:srgbClr val="FF0000"/>
                </a:solidFill>
                <a:latin typeface="Arial" panose="020B0604020202020204" pitchFamily="34" charset="0"/>
                <a:cs typeface="Arial" panose="020B0604020202020204" pitchFamily="34" charset="0"/>
              </a:rPr>
              <a:t>Nepušenje</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svih</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članova</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domaćinstva</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ili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apstinencija</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pred</a:t>
            </a:r>
            <a:r>
              <a:rPr lang="en-US" altLang="en-US" b="1" dirty="0">
                <a:solidFill>
                  <a:srgbClr val="FF0000"/>
                </a:solidFill>
                <a:latin typeface="Arial" panose="020B0604020202020204" pitchFamily="34" charset="0"/>
                <a:cs typeface="Arial" panose="020B0604020202020204" pitchFamily="34" charset="0"/>
              </a:rPr>
              <a:t> decom </a:t>
            </a:r>
            <a:r>
              <a:rPr lang="en-US" altLang="en-US" b="1" dirty="0" err="1">
                <a:solidFill>
                  <a:srgbClr val="FF0000"/>
                </a:solidFill>
                <a:latin typeface="Arial" panose="020B0604020202020204" pitchFamily="34" charset="0"/>
                <a:cs typeface="Arial" panose="020B0604020202020204" pitchFamily="34" charset="0"/>
              </a:rPr>
              <a:t>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mladima</a:t>
            </a:r>
            <a:r>
              <a:rPr lang="en-US" altLang="en-US" b="1" dirty="0">
                <a:solidFill>
                  <a:srgbClr val="FF0000"/>
                </a:solidFill>
                <a:latin typeface="Arial" panose="020B0604020202020204" pitchFamily="34" charset="0"/>
                <a:cs typeface="Arial" panose="020B0604020202020204" pitchFamily="34" charset="0"/>
              </a:rPr>
              <a:t> u </a:t>
            </a:r>
            <a:r>
              <a:rPr lang="en-US" altLang="en-US" b="1" dirty="0" err="1">
                <a:solidFill>
                  <a:srgbClr val="FF0000"/>
                </a:solidFill>
                <a:latin typeface="Arial" panose="020B0604020202020204" pitchFamily="34" charset="0"/>
                <a:cs typeface="Arial" panose="020B0604020202020204" pitchFamily="34" charset="0"/>
              </a:rPr>
              <a:t>kući</a:t>
            </a:r>
            <a:r>
              <a:rPr lang="en-US" altLang="en-US" b="1"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Ako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kolege</a:t>
            </a:r>
            <a:r>
              <a:rPr lang="en-US" altLang="en-US" dirty="0">
                <a:latin typeface="Arial" panose="020B0604020202020204" pitchFamily="34" charset="0"/>
                <a:cs typeface="Arial" panose="020B0604020202020204" pitchFamily="34" charset="0"/>
              </a:rPr>
              <a:t> ne </a:t>
            </a:r>
            <a:r>
              <a:rPr lang="en-US" altLang="en-US" dirty="0" err="1">
                <a:latin typeface="Arial" panose="020B0604020202020204" pitchFamily="34" charset="0"/>
                <a:cs typeface="Arial" panose="020B0604020202020204" pitchFamily="34" charset="0"/>
              </a:rPr>
              <a:t>izlažemo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poslu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nepoznate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ljude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javnim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mestima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zašto</a:t>
            </a:r>
            <a:r>
              <a:rPr lang="en-US" altLang="en-US" dirty="0">
                <a:latin typeface="Arial" panose="020B0604020202020204" pitchFamily="34" charset="0"/>
                <a:cs typeface="Arial" panose="020B0604020202020204" pitchFamily="34" charset="0"/>
              </a:rPr>
              <a:t> da </a:t>
            </a:r>
            <a:r>
              <a:rPr lang="en-US" altLang="en-US" dirty="0" err="1">
                <a:latin typeface="Arial" panose="020B0604020202020204" pitchFamily="34" charset="0"/>
                <a:cs typeface="Arial" panose="020B0604020202020204" pitchFamily="34" charset="0"/>
              </a:rPr>
              <a:t>izlažemo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sopstvenu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decu</a:t>
            </a:r>
            <a:r>
              <a:rPr lang="en-US" altLang="en-US" dirty="0">
                <a:latin typeface="Arial" panose="020B0604020202020204" pitchFamily="34" charset="0"/>
                <a:cs typeface="Arial" panose="020B0604020202020204" pitchFamily="34" charset="0"/>
              </a:rPr>
              <a:t>?</a:t>
            </a:r>
          </a:p>
          <a:p>
            <a:pPr eaLnBrk="1" hangingPunct="1">
              <a:lnSpc>
                <a:spcPct val="80000"/>
              </a:lnSpc>
            </a:pPr>
            <a:r>
              <a:rPr lang="en-US" altLang="en-US" dirty="0" err="1">
                <a:latin typeface="Arial" panose="020B0604020202020204" pitchFamily="34" charset="0"/>
                <a:cs typeface="Arial" panose="020B0604020202020204" pitchFamily="34" charset="0"/>
              </a:rPr>
              <a:t>Gostima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eventualno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dozvoliti</a:t>
            </a:r>
            <a:r>
              <a:rPr lang="en-US" altLang="en-US" dirty="0">
                <a:latin typeface="Arial" panose="020B0604020202020204" pitchFamily="34" charset="0"/>
                <a:cs typeface="Arial" panose="020B0604020202020204" pitchFamily="34" charset="0"/>
              </a:rPr>
              <a:t> da </a:t>
            </a:r>
            <a:r>
              <a:rPr lang="en-US" altLang="en-US" dirty="0" err="1">
                <a:latin typeface="Arial" panose="020B0604020202020204" pitchFamily="34" charset="0"/>
                <a:cs typeface="Arial" panose="020B0604020202020204" pitchFamily="34" charset="0"/>
              </a:rPr>
              <a:t>puše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terasi</a:t>
            </a:r>
            <a:r>
              <a:rPr lang="en-US" altLang="en-US" dirty="0">
                <a:latin typeface="Arial" panose="020B0604020202020204" pitchFamily="34" charset="0"/>
                <a:cs typeface="Arial" panose="020B0604020202020204" pitchFamily="34" charset="0"/>
              </a:rPr>
              <a:t>.</a:t>
            </a:r>
          </a:p>
          <a:p>
            <a:pPr eaLnBrk="1" hangingPunct="1">
              <a:lnSpc>
                <a:spcPct val="80000"/>
              </a:lnSpc>
            </a:pPr>
            <a:r>
              <a:rPr lang="en-US" altLang="en-US" dirty="0">
                <a:latin typeface="Arial" panose="020B0604020202020204" pitchFamily="34" charset="0"/>
                <a:cs typeface="Arial" panose="020B0604020202020204" pitchFamily="34" charset="0"/>
              </a:rPr>
              <a:t>Ne </a:t>
            </a:r>
            <a:r>
              <a:rPr lang="en-US" altLang="en-US" dirty="0" err="1">
                <a:latin typeface="Arial" panose="020B0604020202020204" pitchFamily="34" charset="0"/>
                <a:cs typeface="Arial" panose="020B0604020202020204" pitchFamily="34" charset="0"/>
              </a:rPr>
              <a:t>davati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novac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deci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mladima</a:t>
            </a:r>
            <a:r>
              <a:rPr lang="en-US" altLang="en-US" dirty="0">
                <a:latin typeface="Arial" panose="020B0604020202020204" pitchFamily="34" charset="0"/>
                <a:cs typeface="Arial" panose="020B0604020202020204" pitchFamily="34" charset="0"/>
              </a:rPr>
              <a:t> (a </a:t>
            </a:r>
            <a:r>
              <a:rPr lang="en-US" altLang="en-US" dirty="0" err="1">
                <a:latin typeface="Arial" panose="020B0604020202020204" pitchFamily="34" charset="0"/>
                <a:cs typeface="Arial" panose="020B0604020202020204" pitchFamily="34" charset="0"/>
              </a:rPr>
              <a:t>pogotovo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mlađima</a:t>
            </a:r>
            <a:r>
              <a:rPr lang="en-US" altLang="en-US" dirty="0">
                <a:latin typeface="Arial" panose="020B0604020202020204" pitchFamily="34" charset="0"/>
                <a:cs typeface="Arial" panose="020B0604020202020204" pitchFamily="34" charset="0"/>
              </a:rPr>
              <a:t> od 18 </a:t>
            </a:r>
            <a:r>
              <a:rPr lang="en-US" altLang="en-US" dirty="0" err="1">
                <a:latin typeface="Arial" panose="020B0604020202020204" pitchFamily="34" charset="0"/>
                <a:cs typeface="Arial" panose="020B0604020202020204" pitchFamily="34" charset="0"/>
              </a:rPr>
              <a:t>godina</a:t>
            </a:r>
            <a:r>
              <a:rPr lang="en-US" altLang="en-US" dirty="0">
                <a:latin typeface="Arial" panose="020B0604020202020204" pitchFamily="34" charset="0"/>
                <a:cs typeface="Arial" panose="020B0604020202020204" pitchFamily="34" charset="0"/>
              </a:rPr>
              <a:t>) da </a:t>
            </a:r>
            <a:r>
              <a:rPr lang="en-US" altLang="en-US" dirty="0" err="1">
                <a:latin typeface="Arial" panose="020B0604020202020204" pitchFamily="34" charset="0"/>
                <a:cs typeface="Arial" panose="020B0604020202020204" pitchFamily="34" charset="0"/>
              </a:rPr>
              <a:t>kupuju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cigarete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roditelje</a:t>
            </a:r>
            <a:r>
              <a:rPr lang="en-US" altLang="en-US" dirty="0">
                <a:latin typeface="Arial" panose="020B0604020202020204" pitchFamily="34" charset="0"/>
                <a:cs typeface="Arial" panose="020B0604020202020204" pitchFamily="34" charset="0"/>
              </a:rPr>
              <a:t>, bake deke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stariju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braću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sestre</a:t>
            </a:r>
            <a:r>
              <a:rPr lang="en-US" altLang="en-US" dirty="0">
                <a:latin typeface="Arial" panose="020B0604020202020204" pitchFamily="34" charset="0"/>
                <a:cs typeface="Arial" panose="020B0604020202020204" pitchFamily="34" charset="0"/>
              </a:rPr>
              <a:t>.</a:t>
            </a:r>
          </a:p>
          <a:p>
            <a:pPr eaLnBrk="1" hangingPunct="1">
              <a:lnSpc>
                <a:spcPct val="80000"/>
              </a:lnSpc>
            </a:pPr>
            <a:r>
              <a:rPr lang="en-US" altLang="en-US" dirty="0">
                <a:latin typeface="Arial" panose="020B0604020202020204" pitchFamily="34" charset="0"/>
                <a:cs typeface="Arial" panose="020B0604020202020204" pitchFamily="34" charset="0"/>
              </a:rPr>
              <a:t>Ne </a:t>
            </a:r>
            <a:r>
              <a:rPr lang="en-US" altLang="en-US" dirty="0" err="1">
                <a:latin typeface="Arial" panose="020B0604020202020204" pitchFamily="34" charset="0"/>
                <a:cs typeface="Arial" panose="020B0604020202020204" pitchFamily="34" charset="0"/>
              </a:rPr>
              <a:t>pričati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priče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iz</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mladosti</a:t>
            </a:r>
            <a:r>
              <a:rPr lang="en-US" altLang="en-US" dirty="0">
                <a:latin typeface="Arial" panose="020B0604020202020204" pitchFamily="34" charset="0"/>
                <a:cs typeface="Arial" panose="020B0604020202020204" pitchFamily="34" charset="0"/>
              </a:rPr>
              <a:t> o </a:t>
            </a:r>
            <a:r>
              <a:rPr lang="en-US" altLang="en-US" dirty="0" err="1">
                <a:latin typeface="Arial" panose="020B0604020202020204" pitchFamily="34" charset="0"/>
                <a:cs typeface="Arial" panose="020B0604020202020204" pitchFamily="34" charset="0"/>
              </a:rPr>
              <a:t>pušenju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opijanju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brzoj</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vožnji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dr. </a:t>
            </a:r>
            <a:r>
              <a:rPr lang="en-US" altLang="en-US" dirty="0" err="1">
                <a:latin typeface="Arial" panose="020B0604020202020204" pitchFamily="34" charset="0"/>
                <a:cs typeface="Arial" panose="020B0604020202020204" pitchFamily="34" charset="0"/>
              </a:rPr>
              <a:t>vrstama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rizičnog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ponašanja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kao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ilustraciju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dostizanja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zrelosti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samostalnosti</a:t>
            </a:r>
            <a:r>
              <a:rPr lang="en-US" altLang="en-US" dirty="0">
                <a:latin typeface="Arial" panose="020B0604020202020204" pitchFamily="34" charset="0"/>
                <a:cs typeface="Arial" panose="020B0604020202020204" pitchFamily="34" charset="0"/>
              </a:rPr>
              <a:t>.</a:t>
            </a:r>
          </a:p>
          <a:p>
            <a:pPr eaLnBrk="1" hangingPunct="1">
              <a:lnSpc>
                <a:spcPct val="80000"/>
              </a:lnSpc>
            </a:pPr>
            <a:r>
              <a:rPr lang="en-US" altLang="en-US" dirty="0" err="1">
                <a:latin typeface="Arial" panose="020B0604020202020204" pitchFamily="34" charset="0"/>
                <a:cs typeface="Arial" panose="020B0604020202020204" pitchFamily="34" charset="0"/>
              </a:rPr>
              <a:t>Prokomentarisati</a:t>
            </a:r>
            <a:r>
              <a:rPr lang="en-US" altLang="en-US" dirty="0">
                <a:latin typeface="Arial" panose="020B0604020202020204" pitchFamily="34" charset="0"/>
                <a:cs typeface="Arial" panose="020B0604020202020204" pitchFamily="34" charset="0"/>
              </a:rPr>
              <a:t> TV film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seriju</a:t>
            </a:r>
            <a:r>
              <a:rPr lang="en-US" altLang="en-US" dirty="0">
                <a:latin typeface="Arial" panose="020B0604020202020204" pitchFamily="34" charset="0"/>
                <a:cs typeface="Arial" panose="020B0604020202020204" pitchFamily="34" charset="0"/>
              </a:rPr>
              <a:t> u </a:t>
            </a:r>
            <a:r>
              <a:rPr lang="en-US" altLang="en-US" dirty="0" err="1">
                <a:latin typeface="Arial" panose="020B0604020202020204" pitchFamily="34" charset="0"/>
                <a:cs typeface="Arial" panose="020B0604020202020204" pitchFamily="34" charset="0"/>
              </a:rPr>
              <a:t>kojoj</a:t>
            </a:r>
            <a:r>
              <a:rPr lang="en-US" altLang="en-US" dirty="0">
                <a:latin typeface="Arial" panose="020B0604020202020204" pitchFamily="34" charset="0"/>
                <a:cs typeface="Arial" panose="020B0604020202020204" pitchFamily="34" charset="0"/>
              </a:rPr>
              <a:t> se </a:t>
            </a:r>
            <a:r>
              <a:rPr lang="en-US" altLang="en-US" dirty="0" err="1">
                <a:latin typeface="Arial" panose="020B0604020202020204" pitchFamily="34" charset="0"/>
                <a:cs typeface="Arial" panose="020B0604020202020204" pitchFamily="34" charset="0"/>
              </a:rPr>
              <a:t>puši</a:t>
            </a:r>
            <a:r>
              <a:rPr lang="en-US" altLang="en-US" dirty="0">
                <a:latin typeface="Arial" panose="020B0604020202020204" pitchFamily="34" charset="0"/>
                <a:cs typeface="Arial" panose="020B0604020202020204" pitchFamily="34" charset="0"/>
              </a:rPr>
              <a:t> u </a:t>
            </a:r>
            <a:r>
              <a:rPr lang="en-US" altLang="en-US" dirty="0" err="1">
                <a:latin typeface="Arial" panose="020B0604020202020204" pitchFamily="34" charset="0"/>
                <a:cs typeface="Arial" panose="020B0604020202020204" pitchFamily="34" charset="0"/>
              </a:rPr>
              <a:t>kontekstu</a:t>
            </a:r>
            <a:r>
              <a:rPr lang="en-US" altLang="en-US" dirty="0">
                <a:latin typeface="Arial" panose="020B0604020202020204" pitchFamily="34" charset="0"/>
                <a:cs typeface="Arial" panose="020B0604020202020204" pitchFamily="34" charset="0"/>
              </a:rPr>
              <a:t> da DI </a:t>
            </a:r>
            <a:r>
              <a:rPr lang="en-US" altLang="en-US" dirty="0" err="1">
                <a:latin typeface="Arial" panose="020B0604020202020204" pitchFamily="34" charset="0"/>
                <a:cs typeface="Arial" panose="020B0604020202020204" pitchFamily="34" charset="0"/>
              </a:rPr>
              <a:t>često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učestvuje</a:t>
            </a:r>
            <a:r>
              <a:rPr lang="en-US" altLang="en-US" dirty="0">
                <a:latin typeface="Arial" panose="020B0604020202020204" pitchFamily="34" charset="0"/>
                <a:cs typeface="Arial" panose="020B0604020202020204" pitchFamily="34" charset="0"/>
              </a:rPr>
              <a:t> u </a:t>
            </a:r>
            <a:r>
              <a:rPr lang="en-US" altLang="en-US" dirty="0" err="1">
                <a:latin typeface="Arial" panose="020B0604020202020204" pitchFamily="34" charset="0"/>
                <a:cs typeface="Arial" panose="020B0604020202020204" pitchFamily="34" charset="0"/>
              </a:rPr>
              <a:t>produkciji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reklame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sponzorstva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direktne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promocije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zabranjene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već</a:t>
            </a:r>
            <a:r>
              <a:rPr lang="en-US" altLang="en-US" dirty="0">
                <a:latin typeface="Arial" panose="020B0604020202020204" pitchFamily="34" charset="0"/>
                <a:cs typeface="Arial" panose="020B0604020202020204" pitchFamily="34" charset="0"/>
              </a:rPr>
              <a:t> 10 </a:t>
            </a:r>
            <a:r>
              <a:rPr lang="en-US" altLang="en-US" dirty="0" err="1">
                <a:latin typeface="Arial" panose="020B0604020202020204" pitchFamily="34" charset="0"/>
                <a:cs typeface="Arial" panose="020B0604020202020204" pitchFamily="34" charset="0"/>
              </a:rPr>
              <a:t>godina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postoje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indirektne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metode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koje</a:t>
            </a:r>
            <a:r>
              <a:rPr lang="en-US" altLang="en-US" dirty="0">
                <a:latin typeface="Arial" panose="020B0604020202020204" pitchFamily="34" charset="0"/>
                <a:cs typeface="Arial" panose="020B0604020202020204" pitchFamily="34" charset="0"/>
              </a:rPr>
              <a:t> je </a:t>
            </a:r>
            <a:r>
              <a:rPr lang="en-US" altLang="en-US" dirty="0" err="1">
                <a:latin typeface="Arial" panose="020B0604020202020204" pitchFamily="34" charset="0"/>
                <a:cs typeface="Arial" panose="020B0604020202020204" pitchFamily="34" charset="0"/>
              </a:rPr>
              <a:t>teško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kvalifikovati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protivzakonitim</a:t>
            </a:r>
            <a:r>
              <a:rPr lang="en-US"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634414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76200" y="1219200"/>
            <a:ext cx="11811000" cy="5364163"/>
          </a:xfrm>
        </p:spPr>
        <p:txBody>
          <a:bodyPr/>
          <a:lstStyle/>
          <a:p>
            <a:pPr eaLnBrk="1" hangingPunct="1">
              <a:lnSpc>
                <a:spcPct val="80000"/>
              </a:lnSpc>
            </a:pPr>
            <a:r>
              <a:rPr lang="en-US" altLang="en-US" b="1" dirty="0" err="1">
                <a:solidFill>
                  <a:srgbClr val="FF0000"/>
                </a:solidFill>
                <a:latin typeface="Arial" panose="020B0604020202020204" pitchFamily="34" charset="0"/>
                <a:cs typeface="Arial" panose="020B0604020202020204" pitchFamily="34" charset="0"/>
              </a:rPr>
              <a:t>Ako</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smo</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pušači</a:t>
            </a:r>
            <a:r>
              <a:rPr lang="en-US" altLang="en-US" b="1" dirty="0">
                <a:solidFill>
                  <a:srgbClr val="FF0000"/>
                </a:solidFill>
                <a:latin typeface="Arial" panose="020B0604020202020204" pitchFamily="34" charset="0"/>
                <a:cs typeface="Arial" panose="020B0604020202020204" pitchFamily="34" charset="0"/>
              </a:rPr>
              <a:t>:</a:t>
            </a:r>
            <a:endParaRPr lang="en-US" altLang="en-US" sz="2400" b="1" dirty="0">
              <a:latin typeface="Arial" panose="020B0604020202020204" pitchFamily="34" charset="0"/>
              <a:cs typeface="Arial" panose="020B0604020202020204" pitchFamily="34" charset="0"/>
            </a:endParaRPr>
          </a:p>
          <a:p>
            <a:pPr eaLnBrk="1" hangingPunct="1">
              <a:lnSpc>
                <a:spcPct val="80000"/>
              </a:lnSpc>
            </a:pPr>
            <a:r>
              <a:rPr lang="en-US" altLang="en-US" sz="2400" dirty="0" err="1">
                <a:latin typeface="Arial" panose="020B0604020202020204" pitchFamily="34" charset="0"/>
                <a:cs typeface="Arial" panose="020B0604020202020204" pitchFamily="34" charset="0"/>
              </a:rPr>
              <a:t>objasniti</a:t>
            </a:r>
            <a:r>
              <a:rPr lang="en-US" altLang="en-US" sz="2400" dirty="0">
                <a:latin typeface="Arial" panose="020B0604020202020204" pitchFamily="34" charset="0"/>
                <a:cs typeface="Arial" panose="020B0604020202020204" pitchFamily="34" charset="0"/>
              </a:rPr>
              <a:t> da </a:t>
            </a:r>
            <a:r>
              <a:rPr lang="en-US" altLang="en-US" sz="2400" dirty="0" err="1">
                <a:latin typeface="Arial" panose="020B0604020202020204" pitchFamily="34" charset="0"/>
                <a:cs typeface="Arial" panose="020B0604020202020204" pitchFamily="34" charset="0"/>
              </a:rPr>
              <a:t>smo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zavisni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da </a:t>
            </a:r>
            <a:r>
              <a:rPr lang="en-US" altLang="en-US" sz="2400" dirty="0" err="1">
                <a:latin typeface="Arial" panose="020B0604020202020204" pitchFamily="34" charset="0"/>
                <a:cs typeface="Arial" panose="020B0604020202020204" pitchFamily="34" charset="0"/>
              </a:rPr>
              <a:t>smo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razmišljali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ili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pokušavali</a:t>
            </a:r>
            <a:r>
              <a:rPr lang="en-US" altLang="en-US" sz="2400" dirty="0">
                <a:latin typeface="Arial" panose="020B0604020202020204" pitchFamily="34" charset="0"/>
                <a:cs typeface="Arial" panose="020B0604020202020204" pitchFamily="34" charset="0"/>
              </a:rPr>
              <a:t> da se </a:t>
            </a:r>
            <a:r>
              <a:rPr lang="en-US" altLang="en-US" sz="2400" dirty="0" err="1">
                <a:latin typeface="Arial" panose="020B0604020202020204" pitchFamily="34" charset="0"/>
                <a:cs typeface="Arial" panose="020B0604020202020204" pitchFamily="34" charset="0"/>
              </a:rPr>
              <a:t>odviknemo</a:t>
            </a:r>
            <a:r>
              <a:rPr lang="en-US" altLang="en-US" sz="2400" dirty="0">
                <a:latin typeface="Arial" panose="020B0604020202020204" pitchFamily="34" charset="0"/>
                <a:cs typeface="Arial" panose="020B0604020202020204" pitchFamily="34" charset="0"/>
              </a:rPr>
              <a:t> a da to do </a:t>
            </a:r>
            <a:r>
              <a:rPr lang="en-US" altLang="en-US" sz="2400" dirty="0" err="1">
                <a:latin typeface="Arial" panose="020B0604020202020204" pitchFamily="34" charset="0"/>
                <a:cs typeface="Arial" panose="020B0604020202020204" pitchFamily="34" charset="0"/>
              </a:rPr>
              <a:t>sada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nismo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uspeli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ako</a:t>
            </a:r>
            <a:r>
              <a:rPr lang="en-US" altLang="en-US" sz="2400" dirty="0">
                <a:latin typeface="Arial" panose="020B0604020202020204" pitchFamily="34" charset="0"/>
                <a:cs typeface="Arial" panose="020B0604020202020204" pitchFamily="34" charset="0"/>
              </a:rPr>
              <a:t> je </a:t>
            </a:r>
            <a:r>
              <a:rPr lang="en-US" altLang="en-US" sz="2400" dirty="0" err="1">
                <a:latin typeface="Arial" panose="020B0604020202020204" pitchFamily="34" charset="0"/>
                <a:cs typeface="Arial" panose="020B0604020202020204" pitchFamily="34" charset="0"/>
              </a:rPr>
              <a:t>istina</a:t>
            </a:r>
            <a:r>
              <a:rPr lang="en-US" altLang="en-US" sz="2400" dirty="0">
                <a:latin typeface="Arial" panose="020B0604020202020204" pitchFamily="34" charset="0"/>
                <a:cs typeface="Arial" panose="020B0604020202020204" pitchFamily="34" charset="0"/>
              </a:rPr>
              <a:t>);</a:t>
            </a:r>
          </a:p>
          <a:p>
            <a:pPr eaLnBrk="1" hangingPunct="1">
              <a:lnSpc>
                <a:spcPct val="80000"/>
              </a:lnSpc>
            </a:pPr>
            <a:r>
              <a:rPr lang="en-US" altLang="en-US" sz="2400" dirty="0" err="1">
                <a:latin typeface="Arial" panose="020B0604020202020204" pitchFamily="34" charset="0"/>
                <a:cs typeface="Arial" panose="020B0604020202020204" pitchFamily="34" charset="0"/>
              </a:rPr>
              <a:t>Pričati</a:t>
            </a:r>
            <a:r>
              <a:rPr lang="en-US" altLang="en-US" sz="2400" dirty="0">
                <a:latin typeface="Arial" panose="020B0604020202020204" pitchFamily="34" charset="0"/>
                <a:cs typeface="Arial" panose="020B0604020202020204" pitchFamily="34" charset="0"/>
              </a:rPr>
              <a:t> o </a:t>
            </a:r>
            <a:r>
              <a:rPr lang="en-US" altLang="en-US" sz="2400" dirty="0" err="1">
                <a:latin typeface="Arial" panose="020B0604020202020204" pitchFamily="34" charset="0"/>
                <a:cs typeface="Arial" panose="020B0604020202020204" pitchFamily="34" charset="0"/>
              </a:rPr>
              <a:t>sopstvenim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namerama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odvikavanje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otvoreno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tražiti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podršku</a:t>
            </a:r>
            <a:r>
              <a:rPr lang="en-US" altLang="en-US" sz="2400" dirty="0">
                <a:latin typeface="Arial" panose="020B0604020202020204" pitchFamily="34" charset="0"/>
                <a:cs typeface="Arial" panose="020B0604020202020204" pitchFamily="34" charset="0"/>
              </a:rPr>
              <a:t>; </a:t>
            </a:r>
          </a:p>
          <a:p>
            <a:pPr eaLnBrk="1" hangingPunct="1">
              <a:lnSpc>
                <a:spcPct val="80000"/>
              </a:lnSpc>
            </a:pPr>
            <a:r>
              <a:rPr lang="en-US" altLang="en-US" sz="2400" dirty="0" err="1">
                <a:latin typeface="Arial" panose="020B0604020202020204" pitchFamily="34" charset="0"/>
                <a:cs typeface="Arial" panose="020B0604020202020204" pitchFamily="34" charset="0"/>
              </a:rPr>
              <a:t>Čitati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literaturu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samopomoć</a:t>
            </a:r>
            <a:r>
              <a:rPr lang="en-US" altLang="en-US" sz="2400" dirty="0">
                <a:latin typeface="Arial" panose="020B0604020202020204" pitchFamily="34" charset="0"/>
                <a:cs typeface="Arial" panose="020B0604020202020204" pitchFamily="34" charset="0"/>
              </a:rPr>
              <a:t> u </a:t>
            </a:r>
            <a:r>
              <a:rPr lang="en-US" altLang="en-US" sz="2400" dirty="0" err="1">
                <a:latin typeface="Arial" panose="020B0604020202020204" pitchFamily="34" charset="0"/>
                <a:cs typeface="Arial" panose="020B0604020202020204" pitchFamily="34" charset="0"/>
              </a:rPr>
              <a:t>odvikavanju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ostavljati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vidljivim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mestima</a:t>
            </a:r>
            <a:r>
              <a:rPr lang="en-US" altLang="en-US" sz="2400" dirty="0">
                <a:latin typeface="Arial" panose="020B0604020202020204" pitchFamily="34" charset="0"/>
                <a:cs typeface="Arial" panose="020B0604020202020204" pitchFamily="34" charset="0"/>
              </a:rPr>
              <a:t> u </a:t>
            </a:r>
            <a:r>
              <a:rPr lang="en-US" altLang="en-US" sz="2400" dirty="0" err="1">
                <a:latin typeface="Arial" panose="020B0604020202020204" pitchFamily="34" charset="0"/>
                <a:cs typeface="Arial" panose="020B0604020202020204" pitchFamily="34" charset="0"/>
              </a:rPr>
              <a:t>kući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ili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monitoru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računara</a:t>
            </a:r>
            <a:r>
              <a:rPr lang="en-US" altLang="en-US" sz="2400" dirty="0">
                <a:latin typeface="Arial" panose="020B0604020202020204" pitchFamily="34" charset="0"/>
                <a:cs typeface="Arial" panose="020B0604020202020204" pitchFamily="34" charset="0"/>
              </a:rPr>
              <a:t>;</a:t>
            </a:r>
          </a:p>
          <a:p>
            <a:pPr eaLnBrk="1" hangingPunct="1">
              <a:lnSpc>
                <a:spcPct val="80000"/>
              </a:lnSpc>
            </a:pPr>
            <a:r>
              <a:rPr lang="en-US" altLang="en-US" sz="2400" dirty="0" err="1">
                <a:latin typeface="Arial" panose="020B0604020202020204" pitchFamily="34" charset="0"/>
                <a:cs typeface="Arial" panose="020B0604020202020204" pitchFamily="34" charset="0"/>
              </a:rPr>
              <a:t>Koristiti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farmakološka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sredstva</a:t>
            </a:r>
            <a:r>
              <a:rPr lang="en-US" altLang="en-US" sz="2400" dirty="0">
                <a:latin typeface="Arial" panose="020B0604020202020204" pitchFamily="34" charset="0"/>
                <a:cs typeface="Arial" panose="020B0604020202020204" pitchFamily="34" charset="0"/>
              </a:rPr>
              <a:t> u </a:t>
            </a:r>
            <a:r>
              <a:rPr lang="en-US" altLang="en-US" sz="2400" dirty="0" err="1">
                <a:latin typeface="Arial" panose="020B0604020202020204" pitchFamily="34" charset="0"/>
                <a:cs typeface="Arial" panose="020B0604020202020204" pitchFamily="34" charset="0"/>
              </a:rPr>
              <a:t>odvikavanju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ukazivati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deci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na</a:t>
            </a:r>
            <a:r>
              <a:rPr lang="en-US" altLang="en-US" sz="2400" dirty="0">
                <a:latin typeface="Arial" panose="020B0604020202020204" pitchFamily="34" charset="0"/>
                <a:cs typeface="Arial" panose="020B0604020202020204" pitchFamily="34" charset="0"/>
              </a:rPr>
              <a:t> to, </a:t>
            </a:r>
            <a:r>
              <a:rPr lang="en-US" altLang="en-US" sz="2400" dirty="0" err="1">
                <a:latin typeface="Arial" panose="020B0604020202020204" pitchFamily="34" charset="0"/>
                <a:cs typeface="Arial" panose="020B0604020202020204" pitchFamily="34" charset="0"/>
              </a:rPr>
              <a:t>upravo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ističući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jačinu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zavisnosti</a:t>
            </a:r>
            <a:r>
              <a:rPr lang="en-US" altLang="en-US" sz="2400" dirty="0">
                <a:latin typeface="Arial" panose="020B0604020202020204" pitchFamily="34" charset="0"/>
                <a:cs typeface="Arial" panose="020B0604020202020204" pitchFamily="34" charset="0"/>
              </a:rPr>
              <a:t>);</a:t>
            </a:r>
          </a:p>
          <a:p>
            <a:pPr eaLnBrk="1" hangingPunct="1">
              <a:lnSpc>
                <a:spcPct val="80000"/>
              </a:lnSpc>
            </a:pPr>
            <a:r>
              <a:rPr lang="en-US" altLang="en-US" sz="2400" dirty="0" err="1">
                <a:latin typeface="Arial" panose="020B0604020202020204" pitchFamily="34" charset="0"/>
                <a:cs typeface="Arial" panose="020B0604020202020204" pitchFamily="34" charset="0"/>
              </a:rPr>
              <a:t>Zakazati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posetu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Savetovalištu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odvikavanje</a:t>
            </a:r>
            <a:r>
              <a:rPr lang="en-US" altLang="en-US" sz="2400" dirty="0">
                <a:latin typeface="Arial" panose="020B0604020202020204" pitchFamily="34" charset="0"/>
                <a:cs typeface="Arial" panose="020B0604020202020204" pitchFamily="34" charset="0"/>
              </a:rPr>
              <a:t> od </a:t>
            </a:r>
            <a:r>
              <a:rPr lang="en-US" altLang="en-US" sz="2400" dirty="0" err="1">
                <a:latin typeface="Arial" panose="020B0604020202020204" pitchFamily="34" charset="0"/>
                <a:cs typeface="Arial" panose="020B0604020202020204" pitchFamily="34" charset="0"/>
              </a:rPr>
              <a:t>pušenja</a:t>
            </a:r>
            <a:r>
              <a:rPr lang="en-US" altLang="en-US" sz="2400" dirty="0">
                <a:latin typeface="Arial" panose="020B0604020202020204" pitchFamily="34" charset="0"/>
                <a:cs typeface="Arial" panose="020B0604020202020204" pitchFamily="34" charset="0"/>
              </a:rPr>
              <a:t> u </a:t>
            </a:r>
            <a:r>
              <a:rPr lang="en-US" altLang="en-US" sz="2400" dirty="0" err="1">
                <a:latin typeface="Arial" panose="020B0604020202020204" pitchFamily="34" charset="0"/>
                <a:cs typeface="Arial" panose="020B0604020202020204" pitchFamily="34" charset="0"/>
              </a:rPr>
              <a:t>domu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zdravlja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ili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zavodu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javno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zdravlje</a:t>
            </a:r>
            <a:r>
              <a:rPr lang="en-US" altLang="en-US" sz="2400" dirty="0">
                <a:latin typeface="Arial" panose="020B0604020202020204" pitchFamily="34" charset="0"/>
                <a:cs typeface="Arial" panose="020B0604020202020204" pitchFamily="34" charset="0"/>
              </a:rPr>
              <a:t>;</a:t>
            </a:r>
          </a:p>
          <a:p>
            <a:pPr eaLnBrk="1" hangingPunct="1">
              <a:lnSpc>
                <a:spcPct val="80000"/>
              </a:lnSpc>
            </a:pPr>
            <a:r>
              <a:rPr lang="en-US" altLang="en-US" sz="2400" dirty="0">
                <a:latin typeface="Arial" panose="020B0604020202020204" pitchFamily="34" charset="0"/>
                <a:cs typeface="Arial" panose="020B0604020202020204" pitchFamily="34" charset="0"/>
              </a:rPr>
              <a:t>Ne </a:t>
            </a:r>
            <a:r>
              <a:rPr lang="en-US" altLang="en-US" sz="2400" dirty="0" err="1">
                <a:latin typeface="Arial" panose="020B0604020202020204" pitchFamily="34" charset="0"/>
                <a:cs typeface="Arial" panose="020B0604020202020204" pitchFamily="34" charset="0"/>
              </a:rPr>
              <a:t>pušiti</a:t>
            </a:r>
            <a:r>
              <a:rPr lang="en-US" altLang="en-US" sz="2400" dirty="0">
                <a:latin typeface="Arial" panose="020B0604020202020204" pitchFamily="34" charset="0"/>
                <a:cs typeface="Arial" panose="020B0604020202020204" pitchFamily="34" charset="0"/>
              </a:rPr>
              <a:t> u </a:t>
            </a:r>
            <a:r>
              <a:rPr lang="en-US" altLang="en-US" sz="2400" dirty="0" err="1">
                <a:latin typeface="Arial" panose="020B0604020202020204" pitchFamily="34" charset="0"/>
                <a:cs typeface="Arial" panose="020B0604020202020204" pitchFamily="34" charset="0"/>
              </a:rPr>
              <a:t>ugostiteljskim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objektima</a:t>
            </a:r>
            <a:r>
              <a:rPr lang="en-US" altLang="en-US" sz="2400" dirty="0">
                <a:latin typeface="Arial" panose="020B0604020202020204" pitchFamily="34" charset="0"/>
                <a:cs typeface="Arial" panose="020B0604020202020204" pitchFamily="34" charset="0"/>
              </a:rPr>
              <a:t>.</a:t>
            </a:r>
          </a:p>
          <a:p>
            <a:pPr eaLnBrk="1" hangingPunct="1">
              <a:lnSpc>
                <a:spcPct val="80000"/>
              </a:lnSpc>
            </a:pPr>
            <a:r>
              <a:rPr lang="en-US" altLang="en-US" sz="2400" dirty="0" err="1">
                <a:latin typeface="Arial" panose="020B0604020202020204" pitchFamily="34" charset="0"/>
                <a:cs typeface="Arial" panose="020B0604020202020204" pitchFamily="34" charset="0"/>
              </a:rPr>
              <a:t>Poštovati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zabranu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pušenja</a:t>
            </a:r>
            <a:r>
              <a:rPr lang="en-US" altLang="en-US" sz="2400" dirty="0">
                <a:latin typeface="Arial" panose="020B0604020202020204" pitchFamily="34" charset="0"/>
                <a:cs typeface="Arial" panose="020B0604020202020204" pitchFamily="34" charset="0"/>
              </a:rPr>
              <a:t> u </a:t>
            </a:r>
            <a:r>
              <a:rPr lang="en-US" altLang="en-US" sz="2400" dirty="0" err="1">
                <a:latin typeface="Arial" panose="020B0604020202020204" pitchFamily="34" charset="0"/>
                <a:cs typeface="Arial" panose="020B0604020202020204" pitchFamily="34" charset="0"/>
              </a:rPr>
              <a:t>javnim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prostorima</a:t>
            </a:r>
            <a:r>
              <a:rPr lang="en-US" altLang="en-US" sz="2400" dirty="0">
                <a:latin typeface="Arial" panose="020B0604020202020204" pitchFamily="34" charset="0"/>
                <a:cs typeface="Arial" panose="020B0604020202020204" pitchFamily="34" charset="0"/>
              </a:rPr>
              <a:t>. </a:t>
            </a:r>
          </a:p>
          <a:p>
            <a:pPr eaLnBrk="1" hangingPunct="1">
              <a:lnSpc>
                <a:spcPct val="80000"/>
              </a:lnSpc>
            </a:pPr>
            <a:r>
              <a:rPr lang="en-US" altLang="en-US" sz="2400" dirty="0" err="1">
                <a:latin typeface="Arial" panose="020B0604020202020204" pitchFamily="34" charset="0"/>
                <a:cs typeface="Arial" panose="020B0604020202020204" pitchFamily="34" charset="0"/>
              </a:rPr>
              <a:t>Negovati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kulturu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komunikacije</a:t>
            </a:r>
            <a:r>
              <a:rPr lang="en-US" altLang="en-US" sz="2400" dirty="0">
                <a:latin typeface="Arial" panose="020B0604020202020204" pitchFamily="34" charset="0"/>
                <a:cs typeface="Arial" panose="020B0604020202020204" pitchFamily="34" charset="0"/>
              </a:rPr>
              <a:t> bez </a:t>
            </a:r>
            <a:r>
              <a:rPr lang="en-US" altLang="en-US" sz="2400" dirty="0" err="1">
                <a:latin typeface="Arial" panose="020B0604020202020204" pitchFamily="34" charset="0"/>
                <a:cs typeface="Arial" panose="020B0604020202020204" pitchFamily="34" charset="0"/>
              </a:rPr>
              <a:t>osuđivanja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mera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kojima</a:t>
            </a:r>
            <a:r>
              <a:rPr lang="en-US" altLang="en-US" sz="2400" dirty="0">
                <a:latin typeface="Arial" panose="020B0604020202020204" pitchFamily="34" charset="0"/>
                <a:cs typeface="Arial" panose="020B0604020202020204" pitchFamily="34" charset="0"/>
              </a:rPr>
              <a:t> se </a:t>
            </a:r>
            <a:r>
              <a:rPr lang="en-US" altLang="en-US" sz="2400" dirty="0" err="1">
                <a:latin typeface="Arial" panose="020B0604020202020204" pitchFamily="34" charset="0"/>
                <a:cs typeface="Arial" panose="020B0604020202020204" pitchFamily="34" charset="0"/>
              </a:rPr>
              <a:t>ograničava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pušenje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javnim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mestima</a:t>
            </a:r>
            <a:r>
              <a:rPr lang="en-US" altLang="en-US" sz="2400" dirty="0">
                <a:latin typeface="Arial" panose="020B0604020202020204" pitchFamily="34" charset="0"/>
                <a:cs typeface="Arial" panose="020B0604020202020204" pitchFamily="34" charset="0"/>
              </a:rPr>
              <a:t>.</a:t>
            </a:r>
          </a:p>
        </p:txBody>
      </p:sp>
      <p:sp>
        <p:nvSpPr>
          <p:cNvPr id="70659" name="Rectangle 2"/>
          <p:cNvSpPr>
            <a:spLocks noChangeArrowheads="1"/>
          </p:cNvSpPr>
          <p:nvPr/>
        </p:nvSpPr>
        <p:spPr bwMode="auto">
          <a:xfrm>
            <a:off x="1066800" y="0"/>
            <a:ext cx="10287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dirty="0" err="1">
                <a:solidFill>
                  <a:srgbClr val="FF0000"/>
                </a:solidFill>
              </a:rPr>
              <a:t>Roditeljske</a:t>
            </a:r>
            <a:r>
              <a:rPr lang="en-US" altLang="en-US" b="1" dirty="0">
                <a:solidFill>
                  <a:srgbClr val="FF0000"/>
                </a:solidFill>
              </a:rPr>
              <a:t> </a:t>
            </a:r>
            <a:r>
              <a:rPr lang="en-US" altLang="en-US" b="1" dirty="0" err="1">
                <a:solidFill>
                  <a:srgbClr val="FF0000"/>
                </a:solidFill>
              </a:rPr>
              <a:t>strategije</a:t>
            </a:r>
            <a:r>
              <a:rPr lang="en-US" altLang="en-US" b="1" dirty="0">
                <a:solidFill>
                  <a:srgbClr val="FF0000"/>
                </a:solidFill>
              </a:rPr>
              <a:t> </a:t>
            </a:r>
            <a:r>
              <a:rPr lang="en-US" altLang="en-US" b="1" dirty="0" err="1">
                <a:solidFill>
                  <a:srgbClr val="FF0000"/>
                </a:solidFill>
              </a:rPr>
              <a:t>koje</a:t>
            </a:r>
            <a:r>
              <a:rPr lang="en-US" altLang="en-US" b="1" dirty="0">
                <a:solidFill>
                  <a:srgbClr val="FF0000"/>
                </a:solidFill>
              </a:rPr>
              <a:t> </a:t>
            </a:r>
            <a:r>
              <a:rPr lang="en-US" altLang="en-US" b="1" dirty="0" err="1">
                <a:solidFill>
                  <a:srgbClr val="FF0000"/>
                </a:solidFill>
              </a:rPr>
              <a:t>čine</a:t>
            </a:r>
            <a:r>
              <a:rPr lang="en-US" altLang="en-US" b="1" dirty="0">
                <a:solidFill>
                  <a:srgbClr val="FF0000"/>
                </a:solidFill>
              </a:rPr>
              <a:t> da </a:t>
            </a:r>
            <a:r>
              <a:rPr lang="en-US" altLang="en-US" b="1" dirty="0" err="1">
                <a:solidFill>
                  <a:srgbClr val="FF0000"/>
                </a:solidFill>
              </a:rPr>
              <a:t>upotreba</a:t>
            </a:r>
            <a:r>
              <a:rPr lang="en-US" altLang="en-US" b="1" dirty="0">
                <a:solidFill>
                  <a:srgbClr val="FF0000"/>
                </a:solidFill>
              </a:rPr>
              <a:t> </a:t>
            </a:r>
            <a:r>
              <a:rPr lang="en-US" altLang="en-US" b="1" dirty="0" err="1">
                <a:solidFill>
                  <a:srgbClr val="FF0000"/>
                </a:solidFill>
              </a:rPr>
              <a:t>duvana</a:t>
            </a:r>
            <a:r>
              <a:rPr lang="en-US" altLang="en-US" b="1" dirty="0">
                <a:solidFill>
                  <a:srgbClr val="FF0000"/>
                </a:solidFill>
              </a:rPr>
              <a:t> </a:t>
            </a:r>
            <a:r>
              <a:rPr lang="en-US" altLang="en-US" b="1" dirty="0" err="1">
                <a:solidFill>
                  <a:srgbClr val="FF0000"/>
                </a:solidFill>
              </a:rPr>
              <a:t>bude</a:t>
            </a:r>
            <a:r>
              <a:rPr lang="en-US" altLang="en-US" b="1" dirty="0">
                <a:solidFill>
                  <a:srgbClr val="FF0000"/>
                </a:solidFill>
              </a:rPr>
              <a:t> </a:t>
            </a:r>
            <a:r>
              <a:rPr lang="en-US" altLang="en-US" b="1" dirty="0" err="1">
                <a:solidFill>
                  <a:srgbClr val="FF0000"/>
                </a:solidFill>
              </a:rPr>
              <a:t>manje</a:t>
            </a:r>
            <a:r>
              <a:rPr lang="en-US" altLang="en-US" b="1" dirty="0">
                <a:solidFill>
                  <a:srgbClr val="FF0000"/>
                </a:solidFill>
              </a:rPr>
              <a:t> </a:t>
            </a:r>
            <a:r>
              <a:rPr lang="en-US" altLang="en-US" b="1" dirty="0" err="1">
                <a:solidFill>
                  <a:srgbClr val="FF0000"/>
                </a:solidFill>
              </a:rPr>
              <a:t>prihvatljivo</a:t>
            </a:r>
            <a:r>
              <a:rPr lang="en-US" altLang="en-US" b="1" dirty="0">
                <a:solidFill>
                  <a:srgbClr val="FF0000"/>
                </a:solidFill>
              </a:rPr>
              <a:t> </a:t>
            </a:r>
            <a:r>
              <a:rPr lang="en-US" altLang="en-US" b="1" dirty="0" err="1">
                <a:solidFill>
                  <a:srgbClr val="FF0000"/>
                </a:solidFill>
              </a:rPr>
              <a:t>ponašanje</a:t>
            </a:r>
            <a:endParaRPr lang="en-US" altLang="en-US" b="1" dirty="0">
              <a:solidFill>
                <a:srgbClr val="FF0000"/>
              </a:solidFill>
            </a:endParaRPr>
          </a:p>
        </p:txBody>
      </p:sp>
    </p:spTree>
    <p:extLst>
      <p:ext uri="{BB962C8B-B14F-4D97-AF65-F5344CB8AC3E}">
        <p14:creationId xmlns:p14="http://schemas.microsoft.com/office/powerpoint/2010/main" val="17338770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39726" y="-4916"/>
            <a:ext cx="8229600" cy="1143000"/>
          </a:xfrm>
        </p:spPr>
        <p:txBody>
          <a:bodyPr/>
          <a:lstStyle/>
          <a:p>
            <a:pPr algn="l" eaLnBrk="1" hangingPunct="1"/>
            <a:r>
              <a:rPr lang="sr-Latn-RS" altLang="en-US" sz="4000" b="1" dirty="0" smtClean="0">
                <a:latin typeface="Arial" panose="020B0604020202020204" pitchFamily="34" charset="0"/>
                <a:cs typeface="Arial" panose="020B0604020202020204" pitchFamily="34" charset="0"/>
              </a:rPr>
              <a:t>Odvikavanje od pušenja (SZO)</a:t>
            </a:r>
            <a:endParaRPr lang="en-US" altLang="en-US" sz="3600" b="1" dirty="0">
              <a:latin typeface="Arial" panose="020B0604020202020204" pitchFamily="34" charset="0"/>
              <a:cs typeface="Arial" panose="020B0604020202020204" pitchFamily="34" charset="0"/>
            </a:endParaRPr>
          </a:p>
        </p:txBody>
      </p:sp>
      <p:sp>
        <p:nvSpPr>
          <p:cNvPr id="66563" name="Rectangle 3"/>
          <p:cNvSpPr>
            <a:spLocks noGrp="1" noChangeArrowheads="1"/>
          </p:cNvSpPr>
          <p:nvPr>
            <p:ph type="body" idx="1"/>
          </p:nvPr>
        </p:nvSpPr>
        <p:spPr>
          <a:xfrm>
            <a:off x="76200" y="1066800"/>
            <a:ext cx="8443914" cy="5943600"/>
          </a:xfrm>
        </p:spPr>
        <p:txBody>
          <a:bodyPr/>
          <a:lstStyle/>
          <a:p>
            <a:pPr eaLnBrk="1" hangingPunct="1">
              <a:lnSpc>
                <a:spcPct val="80000"/>
              </a:lnSpc>
            </a:pPr>
            <a:r>
              <a:rPr lang="en-US" altLang="en-US" sz="3200" b="1" dirty="0" err="1">
                <a:latin typeface="Arial" panose="020B0604020202020204" pitchFamily="34" charset="0"/>
                <a:cs typeface="Arial" panose="020B0604020202020204" pitchFamily="34" charset="0"/>
              </a:rPr>
              <a:t>Bihevioralne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metode</a:t>
            </a:r>
            <a:r>
              <a:rPr lang="en-US" altLang="en-US" sz="3200" dirty="0">
                <a:latin typeface="Arial" panose="020B0604020202020204" pitchFamily="34" charset="0"/>
                <a:cs typeface="Arial" panose="020B0604020202020204" pitchFamily="34" charset="0"/>
              </a:rPr>
              <a:t>:</a:t>
            </a:r>
          </a:p>
          <a:p>
            <a:pPr eaLnBrk="1" hangingPunct="1">
              <a:lnSpc>
                <a:spcPct val="80000"/>
              </a:lnSpc>
            </a:pPr>
            <a:r>
              <a:rPr lang="en-US" altLang="en-US" sz="2400" dirty="0" err="1">
                <a:latin typeface="Arial" panose="020B0604020202020204" pitchFamily="34" charset="0"/>
                <a:cs typeface="Arial" panose="020B0604020202020204" pitchFamily="34" charset="0"/>
              </a:rPr>
              <a:t>Samoodvikavanje</a:t>
            </a:r>
            <a:r>
              <a:rPr lang="en-US" altLang="en-US" sz="2400" dirty="0">
                <a:latin typeface="Arial" panose="020B0604020202020204" pitchFamily="34" charset="0"/>
                <a:cs typeface="Arial" panose="020B0604020202020204" pitchFamily="34" charset="0"/>
              </a:rPr>
              <a:t>;</a:t>
            </a:r>
          </a:p>
          <a:p>
            <a:pPr eaLnBrk="1" hangingPunct="1">
              <a:lnSpc>
                <a:spcPct val="80000"/>
              </a:lnSpc>
            </a:pPr>
            <a:r>
              <a:rPr lang="en-US" altLang="en-US" sz="2400" dirty="0" err="1">
                <a:latin typeface="Arial" panose="020B0604020202020204" pitchFamily="34" charset="0"/>
                <a:cs typeface="Arial" panose="020B0604020202020204" pitchFamily="34" charset="0"/>
              </a:rPr>
              <a:t>Savetovališta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a:t>
            </a:r>
            <a:r>
              <a:rPr lang="en-US" altLang="en-US" sz="2400" dirty="0">
                <a:latin typeface="Arial" panose="020B0604020202020204" pitchFamily="34" charset="0"/>
                <a:cs typeface="Arial" panose="020B0604020202020204" pitchFamily="34" charset="0"/>
              </a:rPr>
              <a:t>:                                      </a:t>
            </a:r>
          </a:p>
          <a:p>
            <a:pPr marL="0" indent="0" eaLnBrk="1" hangingPunct="1">
              <a:lnSpc>
                <a:spcPct val="80000"/>
              </a:lnSpc>
              <a:buNone/>
            </a:pPr>
            <a:r>
              <a:rPr lang="sr-Latn-RS" altLang="en-US" sz="24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1</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individualnim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pristupom</a:t>
            </a:r>
            <a:r>
              <a:rPr lang="en-US" altLang="en-US" sz="2400" dirty="0">
                <a:latin typeface="Arial" panose="020B0604020202020204" pitchFamily="34" charset="0"/>
                <a:cs typeface="Arial" panose="020B0604020202020204" pitchFamily="34" charset="0"/>
              </a:rPr>
              <a:t>                                      </a:t>
            </a:r>
            <a:r>
              <a:rPr lang="sr-Latn-RS" altLang="en-US" sz="2400" dirty="0" smtClean="0">
                <a:latin typeface="Arial" panose="020B0604020202020204" pitchFamily="34" charset="0"/>
                <a:cs typeface="Arial" panose="020B0604020202020204" pitchFamily="34" charset="0"/>
              </a:rPr>
              <a:t>    </a:t>
            </a:r>
          </a:p>
          <a:p>
            <a:pPr marL="0" indent="0" eaLnBrk="1" hangingPunct="1">
              <a:lnSpc>
                <a:spcPct val="80000"/>
              </a:lnSpc>
              <a:buNone/>
            </a:pPr>
            <a:r>
              <a:rPr lang="sr-Latn-RS" altLang="en-US" sz="2400" dirty="0">
                <a:latin typeface="Arial" panose="020B0604020202020204" pitchFamily="34" charset="0"/>
                <a:cs typeface="Arial" panose="020B0604020202020204" pitchFamily="34" charset="0"/>
              </a:rPr>
              <a:t> </a:t>
            </a:r>
            <a:r>
              <a:rPr lang="sr-Latn-RS" altLang="en-US" sz="24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grupnim</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pristupom</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t>
            </a:r>
            <a:r>
              <a:rPr lang="en-US" altLang="en-US" sz="2400" dirty="0" err="1">
                <a:latin typeface="Arial" panose="020B0604020202020204" pitchFamily="34" charset="0"/>
                <a:cs typeface="Arial" panose="020B0604020202020204" pitchFamily="34" charset="0"/>
              </a:rPr>
              <a:t>po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petodnevnom</a:t>
            </a:r>
            <a:r>
              <a:rPr lang="en-US" altLang="en-US" sz="2400" dirty="0">
                <a:latin typeface="Arial" panose="020B0604020202020204" pitchFamily="34" charset="0"/>
                <a:cs typeface="Arial" panose="020B0604020202020204" pitchFamily="34" charset="0"/>
              </a:rPr>
              <a:t> </a:t>
            </a:r>
            <a:r>
              <a:rPr lang="sr-Latn-RS" altLang="en-US" sz="2400" dirty="0" smtClean="0">
                <a:latin typeface="Arial" panose="020B0604020202020204" pitchFamily="34" charset="0"/>
                <a:cs typeface="Arial" panose="020B0604020202020204" pitchFamily="34" charset="0"/>
              </a:rPr>
              <a:t>  </a:t>
            </a:r>
          </a:p>
          <a:p>
            <a:pPr marL="0" indent="0" eaLnBrk="1" hangingPunct="1">
              <a:lnSpc>
                <a:spcPct val="80000"/>
              </a:lnSpc>
              <a:buNone/>
            </a:pPr>
            <a:r>
              <a:rPr lang="sr-Latn-RS" altLang="en-US" sz="2400" dirty="0">
                <a:latin typeface="Arial" panose="020B0604020202020204" pitchFamily="34" charset="0"/>
                <a:cs typeface="Arial" panose="020B0604020202020204" pitchFamily="34" charset="0"/>
              </a:rPr>
              <a:t> </a:t>
            </a:r>
            <a:r>
              <a:rPr lang="sr-Latn-R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planu</a:t>
            </a:r>
            <a:r>
              <a:rPr lang="en-US" altLang="en-US" sz="2400" dirty="0">
                <a:latin typeface="Arial" panose="020B0604020202020204" pitchFamily="34" charset="0"/>
                <a:cs typeface="Arial" panose="020B0604020202020204" pitchFamily="34" charset="0"/>
              </a:rPr>
              <a:t>; </a:t>
            </a:r>
            <a:r>
              <a:rPr lang="en-US" altLang="en-US" sz="2400" dirty="0" err="1" smtClean="0">
                <a:solidFill>
                  <a:srgbClr val="FF0000"/>
                </a:solidFill>
                <a:latin typeface="Arial" panose="020B0604020202020204" pitchFamily="34" charset="0"/>
                <a:cs typeface="Arial" panose="020B0604020202020204" pitchFamily="34" charset="0"/>
              </a:rPr>
              <a:t>besplatno</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u DZ “Novi Sad”</a:t>
            </a:r>
            <a:r>
              <a:rPr lang="en-US" altLang="en-US" sz="2400" dirty="0">
                <a:latin typeface="Arial" panose="020B0604020202020204" pitchFamily="34" charset="0"/>
                <a:cs typeface="Arial" panose="020B0604020202020204" pitchFamily="34" charset="0"/>
              </a:rPr>
              <a:t>)                          </a:t>
            </a:r>
          </a:p>
          <a:p>
            <a:pPr marL="0" indent="0" eaLnBrk="1" hangingPunct="1">
              <a:lnSpc>
                <a:spcPct val="80000"/>
              </a:lnSpc>
              <a:buNone/>
            </a:pPr>
            <a:r>
              <a:rPr lang="sr-Latn-RS" altLang="en-US" sz="24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telefonski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internet;</a:t>
            </a:r>
          </a:p>
          <a:p>
            <a:pPr eaLnBrk="1" hangingPunct="1">
              <a:lnSpc>
                <a:spcPct val="80000"/>
              </a:lnSpc>
            </a:pPr>
            <a:r>
              <a:rPr lang="en-US" altLang="en-US" sz="3200" b="1" dirty="0" err="1">
                <a:latin typeface="Arial" panose="020B0604020202020204" pitchFamily="34" charset="0"/>
                <a:cs typeface="Arial" panose="020B0604020202020204" pitchFamily="34" charset="0"/>
              </a:rPr>
              <a:t>Farmakološke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metode</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a:t>
            </a:r>
            <a:r>
              <a:rPr lang="en-US" altLang="en-US" sz="2400" dirty="0" err="1">
                <a:latin typeface="Arial" panose="020B0604020202020204" pitchFamily="34" charset="0"/>
                <a:cs typeface="Arial" panose="020B0604020202020204" pitchFamily="34" charset="0"/>
              </a:rPr>
              <a:t>nikotinski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proizvodi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nenikotinski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proizvodi</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citizin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bupropion);</a:t>
            </a:r>
            <a:endParaRPr lang="en-US" altLang="en-US" dirty="0">
              <a:latin typeface="Arial" panose="020B0604020202020204" pitchFamily="34" charset="0"/>
              <a:cs typeface="Arial" panose="020B0604020202020204" pitchFamily="34" charset="0"/>
            </a:endParaRPr>
          </a:p>
          <a:p>
            <a:pPr marL="0" indent="0" eaLnBrk="1" hangingPunct="1">
              <a:lnSpc>
                <a:spcPct val="80000"/>
              </a:lnSpc>
              <a:buNone/>
            </a:pPr>
            <a:r>
              <a:rPr lang="sr-Latn-RS" altLang="en-US" dirty="0" smtClean="0">
                <a:latin typeface="Arial" panose="020B0604020202020204" pitchFamily="34" charset="0"/>
                <a:cs typeface="Arial" panose="020B0604020202020204" pitchFamily="34" charset="0"/>
              </a:rPr>
              <a:t>                 </a:t>
            </a:r>
            <a:r>
              <a:rPr lang="en-US" altLang="en-US" b="1" dirty="0" smtClean="0">
                <a:solidFill>
                  <a:srgbClr val="FF0000"/>
                </a:solidFill>
                <a:latin typeface="Arial" panose="020B0604020202020204" pitchFamily="34" charset="0"/>
                <a:cs typeface="Arial" panose="020B0604020202020204" pitchFamily="34" charset="0"/>
              </a:rPr>
              <a:t>NE</a:t>
            </a:r>
            <a:r>
              <a:rPr lang="en-US" altLang="en-US" dirty="0" smtClean="0">
                <a:latin typeface="Arial" panose="020B0604020202020204" pitchFamily="34" charset="0"/>
                <a:cs typeface="Arial" panose="020B0604020202020204" pitchFamily="34" charset="0"/>
              </a:rPr>
              <a:t> </a:t>
            </a:r>
            <a:r>
              <a:rPr lang="en-US" altLang="en-US" dirty="0">
                <a:solidFill>
                  <a:srgbClr val="FF0000"/>
                </a:solidFill>
                <a:latin typeface="Arial" panose="020B0604020202020204" pitchFamily="34" charset="0"/>
                <a:cs typeface="Arial" panose="020B0604020202020204" pitchFamily="34" charset="0"/>
              </a:rPr>
              <a:t>e-</a:t>
            </a:r>
            <a:r>
              <a:rPr lang="en-US" altLang="en-US" dirty="0" err="1">
                <a:solidFill>
                  <a:srgbClr val="FF0000"/>
                </a:solidFill>
                <a:latin typeface="Arial" panose="020B0604020202020204" pitchFamily="34" charset="0"/>
                <a:cs typeface="Arial" panose="020B0604020202020204" pitchFamily="34" charset="0"/>
              </a:rPr>
              <a:t>cigarete</a:t>
            </a:r>
            <a:r>
              <a:rPr lang="en-US" altLang="en-US" dirty="0">
                <a:solidFill>
                  <a:srgbClr val="FF0000"/>
                </a:solidFill>
                <a:latin typeface="Arial" panose="020B0604020202020204" pitchFamily="34" charset="0"/>
                <a:cs typeface="Arial" panose="020B0604020202020204" pitchFamily="34" charset="0"/>
              </a:rPr>
              <a:t>; </a:t>
            </a:r>
            <a:r>
              <a:rPr lang="en-US" altLang="en-US" b="1" dirty="0">
                <a:solidFill>
                  <a:srgbClr val="FF0000"/>
                </a:solidFill>
                <a:latin typeface="Arial" panose="020B0604020202020204" pitchFamily="34" charset="0"/>
                <a:cs typeface="Arial" panose="020B0604020202020204" pitchFamily="34" charset="0"/>
              </a:rPr>
              <a:t>NE</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iQOS</a:t>
            </a:r>
            <a:r>
              <a:rPr lang="en-US" altLang="en-US" dirty="0">
                <a:solidFill>
                  <a:srgbClr val="FF0000"/>
                </a:solidFill>
                <a:latin typeface="Arial" panose="020B0604020202020204" pitchFamily="34" charset="0"/>
                <a:cs typeface="Arial" panose="020B0604020202020204" pitchFamily="34" charset="0"/>
              </a:rPr>
              <a:t>;</a:t>
            </a:r>
          </a:p>
          <a:p>
            <a:pPr eaLnBrk="1" hangingPunct="1">
              <a:lnSpc>
                <a:spcPct val="80000"/>
              </a:lnSpc>
            </a:pPr>
            <a:endParaRPr lang="en-US" altLang="en-US" sz="3200" dirty="0">
              <a:latin typeface="Arial" panose="020B0604020202020204" pitchFamily="34" charset="0"/>
              <a:cs typeface="Arial" panose="020B0604020202020204" pitchFamily="34" charset="0"/>
            </a:endParaRPr>
          </a:p>
          <a:p>
            <a:pPr eaLnBrk="1" hangingPunct="1">
              <a:lnSpc>
                <a:spcPct val="80000"/>
              </a:lnSpc>
            </a:pPr>
            <a:r>
              <a:rPr lang="en-US" altLang="en-US" sz="3200" b="1" dirty="0" err="1">
                <a:latin typeface="Arial" panose="020B0604020202020204" pitchFamily="34" charset="0"/>
                <a:cs typeface="Arial" panose="020B0604020202020204" pitchFamily="34" charset="0"/>
              </a:rPr>
              <a:t>Kombinovane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metode</a:t>
            </a:r>
            <a:r>
              <a:rPr lang="en-US" altLang="en-US" sz="3200" dirty="0">
                <a:latin typeface="Arial" panose="020B0604020202020204" pitchFamily="34" charset="0"/>
                <a:cs typeface="Arial" panose="020B0604020202020204" pitchFamily="34" charset="0"/>
              </a:rPr>
              <a:t>.</a:t>
            </a:r>
          </a:p>
        </p:txBody>
      </p:sp>
      <p:pic>
        <p:nvPicPr>
          <p:cNvPr id="66564" name="Picture 5"/>
          <p:cNvPicPr>
            <a:picLocks noChangeAspect="1" noChangeArrowheads="1"/>
          </p:cNvPicPr>
          <p:nvPr/>
        </p:nvPicPr>
        <p:blipFill>
          <a:blip r:embed="rId2">
            <a:extLst>
              <a:ext uri="{28A0092B-C50C-407E-A947-70E740481C1C}">
                <a14:useLocalDpi xmlns:a14="http://schemas.microsoft.com/office/drawing/2010/main" val="0"/>
              </a:ext>
            </a:extLst>
          </a:blip>
          <a:srcRect l="29167" t="11111" r="30556" b="13333"/>
          <a:stretch>
            <a:fillRect/>
          </a:stretch>
        </p:blipFill>
        <p:spPr bwMode="auto">
          <a:xfrm>
            <a:off x="8356160" y="2344994"/>
            <a:ext cx="383584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4" descr="Pucanje_lanaca_pusen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150" y="0"/>
            <a:ext cx="15240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36976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l="19444" t="9778" r="33888" b="4889"/>
          <a:stretch>
            <a:fillRect/>
          </a:stretch>
        </p:blipFill>
        <p:spPr bwMode="auto">
          <a:xfrm>
            <a:off x="4667250" y="0"/>
            <a:ext cx="7524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Text Box 3"/>
          <p:cNvSpPr txBox="1">
            <a:spLocks noChangeArrowheads="1"/>
          </p:cNvSpPr>
          <p:nvPr/>
        </p:nvSpPr>
        <p:spPr bwMode="auto">
          <a:xfrm>
            <a:off x="228600" y="152400"/>
            <a:ext cx="341792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Latn-RS" altLang="en-US" b="1" dirty="0" smtClean="0">
                <a:solidFill>
                  <a:srgbClr val="006600"/>
                </a:solidFill>
              </a:rPr>
              <a:t>Nema bezbedne </a:t>
            </a:r>
          </a:p>
          <a:p>
            <a:pPr eaLnBrk="1" hangingPunct="1">
              <a:spcBef>
                <a:spcPct val="0"/>
              </a:spcBef>
              <a:buFontTx/>
              <a:buNone/>
            </a:pPr>
            <a:r>
              <a:rPr lang="sr-Latn-RS" altLang="en-US" b="1" dirty="0">
                <a:solidFill>
                  <a:srgbClr val="006600"/>
                </a:solidFill>
              </a:rPr>
              <a:t>k</a:t>
            </a:r>
            <a:r>
              <a:rPr lang="sr-Latn-RS" altLang="en-US" b="1" dirty="0" smtClean="0">
                <a:solidFill>
                  <a:srgbClr val="006600"/>
                </a:solidFill>
              </a:rPr>
              <a:t>oličine</a:t>
            </a:r>
          </a:p>
          <a:p>
            <a:pPr eaLnBrk="1" hangingPunct="1">
              <a:spcBef>
                <a:spcPct val="0"/>
              </a:spcBef>
              <a:buFontTx/>
              <a:buNone/>
            </a:pPr>
            <a:r>
              <a:rPr lang="sr-Latn-RS" altLang="en-US" b="1" dirty="0">
                <a:solidFill>
                  <a:srgbClr val="006600"/>
                </a:solidFill>
              </a:rPr>
              <a:t>k</a:t>
            </a:r>
            <a:r>
              <a:rPr lang="sr-Latn-RS" altLang="en-US" b="1" dirty="0" smtClean="0">
                <a:solidFill>
                  <a:srgbClr val="006600"/>
                </a:solidFill>
              </a:rPr>
              <a:t>orišćenja</a:t>
            </a:r>
          </a:p>
          <a:p>
            <a:pPr eaLnBrk="1" hangingPunct="1">
              <a:spcBef>
                <a:spcPct val="0"/>
              </a:spcBef>
              <a:buFontTx/>
              <a:buNone/>
            </a:pPr>
            <a:r>
              <a:rPr lang="sr-Latn-RS" altLang="en-US" b="1" dirty="0" smtClean="0">
                <a:solidFill>
                  <a:srgbClr val="006600"/>
                </a:solidFill>
              </a:rPr>
              <a:t>alkohola</a:t>
            </a:r>
            <a:r>
              <a:rPr lang="sr-Cyrl-RS" altLang="en-US" b="1" dirty="0" smtClean="0">
                <a:solidFill>
                  <a:srgbClr val="006600"/>
                </a:solidFill>
              </a:rPr>
              <a:t>.</a:t>
            </a:r>
            <a:endParaRPr lang="en-US" altLang="en-US" b="1" dirty="0">
              <a:solidFill>
                <a:srgbClr val="006600"/>
              </a:solidFill>
            </a:endParaRPr>
          </a:p>
        </p:txBody>
      </p:sp>
      <p:sp>
        <p:nvSpPr>
          <p:cNvPr id="76804" name="Text Box 4"/>
          <p:cNvSpPr txBox="1">
            <a:spLocks noChangeArrowheads="1"/>
          </p:cNvSpPr>
          <p:nvPr/>
        </p:nvSpPr>
        <p:spPr bwMode="auto">
          <a:xfrm>
            <a:off x="5278723" y="3581400"/>
            <a:ext cx="698947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2400" b="1" dirty="0" err="1">
                <a:solidFill>
                  <a:srgbClr val="003300"/>
                </a:solidFill>
              </a:rPr>
              <a:t>Najviša</a:t>
            </a:r>
            <a:r>
              <a:rPr lang="en-US" altLang="en-US" sz="2400" b="1" dirty="0">
                <a:solidFill>
                  <a:srgbClr val="003300"/>
                </a:solidFill>
              </a:rPr>
              <a:t> </a:t>
            </a:r>
            <a:r>
              <a:rPr lang="en-US" altLang="en-US" sz="2400" b="1" dirty="0" err="1">
                <a:solidFill>
                  <a:srgbClr val="003300"/>
                </a:solidFill>
              </a:rPr>
              <a:t>dozvoljena</a:t>
            </a:r>
            <a:r>
              <a:rPr lang="en-US" altLang="en-US" sz="2400" b="1" dirty="0">
                <a:solidFill>
                  <a:srgbClr val="003300"/>
                </a:solidFill>
              </a:rPr>
              <a:t> </a:t>
            </a:r>
            <a:r>
              <a:rPr lang="en-US" altLang="en-US" sz="2400" b="1" dirty="0" err="1">
                <a:solidFill>
                  <a:srgbClr val="003300"/>
                </a:solidFill>
              </a:rPr>
              <a:t>granica</a:t>
            </a:r>
            <a:r>
              <a:rPr lang="en-US" altLang="en-US" sz="2400" b="1" dirty="0">
                <a:solidFill>
                  <a:srgbClr val="003300"/>
                </a:solidFill>
              </a:rPr>
              <a:t> </a:t>
            </a:r>
            <a:r>
              <a:rPr lang="en-US" altLang="en-US" sz="2400" b="1" dirty="0" err="1">
                <a:solidFill>
                  <a:srgbClr val="003300"/>
                </a:solidFill>
              </a:rPr>
              <a:t>dnevne</a:t>
            </a:r>
            <a:r>
              <a:rPr lang="en-US" altLang="en-US" sz="2400" b="1" dirty="0">
                <a:solidFill>
                  <a:srgbClr val="003300"/>
                </a:solidFill>
              </a:rPr>
              <a:t> </a:t>
            </a:r>
          </a:p>
          <a:p>
            <a:pPr algn="r" eaLnBrk="1" hangingPunct="1">
              <a:spcBef>
                <a:spcPct val="0"/>
              </a:spcBef>
              <a:buFontTx/>
              <a:buNone/>
            </a:pPr>
            <a:r>
              <a:rPr lang="en-US" altLang="en-US" sz="2400" b="1" dirty="0" err="1">
                <a:solidFill>
                  <a:srgbClr val="003300"/>
                </a:solidFill>
              </a:rPr>
              <a:t>potrošnje</a:t>
            </a:r>
            <a:r>
              <a:rPr lang="en-US" altLang="en-US" sz="2400" b="1" dirty="0">
                <a:solidFill>
                  <a:srgbClr val="003300"/>
                </a:solidFill>
              </a:rPr>
              <a:t> </a:t>
            </a:r>
            <a:r>
              <a:rPr lang="en-US" altLang="en-US" sz="2400" b="1" dirty="0" err="1">
                <a:solidFill>
                  <a:srgbClr val="003300"/>
                </a:solidFill>
              </a:rPr>
              <a:t>čistog</a:t>
            </a:r>
            <a:r>
              <a:rPr lang="en-US" altLang="en-US" sz="2400" b="1" dirty="0">
                <a:solidFill>
                  <a:srgbClr val="003300"/>
                </a:solidFill>
              </a:rPr>
              <a:t> </a:t>
            </a:r>
            <a:r>
              <a:rPr lang="en-US" altLang="en-US" sz="2400" b="1" dirty="0" err="1">
                <a:solidFill>
                  <a:srgbClr val="003300"/>
                </a:solidFill>
              </a:rPr>
              <a:t>alkohola</a:t>
            </a:r>
            <a:r>
              <a:rPr lang="en-US" altLang="en-US" sz="2400" b="1" dirty="0">
                <a:solidFill>
                  <a:srgbClr val="003300"/>
                </a:solidFill>
              </a:rPr>
              <a:t> </a:t>
            </a:r>
            <a:r>
              <a:rPr lang="en-US" altLang="en-US" sz="2400" b="1" dirty="0" err="1">
                <a:solidFill>
                  <a:srgbClr val="003300"/>
                </a:solidFill>
              </a:rPr>
              <a:t>za</a:t>
            </a:r>
            <a:r>
              <a:rPr lang="en-US" altLang="en-US" sz="2400" b="1" dirty="0">
                <a:solidFill>
                  <a:srgbClr val="003300"/>
                </a:solidFill>
              </a:rPr>
              <a:t> </a:t>
            </a:r>
            <a:r>
              <a:rPr lang="en-US" altLang="en-US" sz="2400" b="1" dirty="0" err="1">
                <a:solidFill>
                  <a:srgbClr val="003300"/>
                </a:solidFill>
              </a:rPr>
              <a:t>zdrave</a:t>
            </a:r>
            <a:r>
              <a:rPr lang="en-US" altLang="en-US" sz="2400" b="1" dirty="0">
                <a:solidFill>
                  <a:srgbClr val="003300"/>
                </a:solidFill>
              </a:rPr>
              <a:t> </a:t>
            </a:r>
            <a:r>
              <a:rPr lang="en-US" altLang="en-US" sz="2400" b="1" dirty="0" err="1">
                <a:solidFill>
                  <a:srgbClr val="003300"/>
                </a:solidFill>
              </a:rPr>
              <a:t>muškarce</a:t>
            </a:r>
            <a:r>
              <a:rPr lang="en-US" altLang="en-US" sz="2400" b="1" dirty="0">
                <a:solidFill>
                  <a:srgbClr val="003300"/>
                </a:solidFill>
              </a:rPr>
              <a:t> </a:t>
            </a:r>
          </a:p>
          <a:p>
            <a:pPr algn="r" eaLnBrk="1" hangingPunct="1">
              <a:spcBef>
                <a:spcPct val="0"/>
              </a:spcBef>
              <a:buFontTx/>
              <a:buNone/>
            </a:pPr>
            <a:r>
              <a:rPr lang="en-US" altLang="en-US" sz="2400" b="1" dirty="0">
                <a:solidFill>
                  <a:srgbClr val="003300"/>
                </a:solidFill>
              </a:rPr>
              <a:t>je </a:t>
            </a:r>
            <a:r>
              <a:rPr lang="en-US" altLang="en-US" sz="2400" b="1" dirty="0" err="1">
                <a:solidFill>
                  <a:srgbClr val="003300"/>
                </a:solidFill>
              </a:rPr>
              <a:t>niža</a:t>
            </a:r>
            <a:r>
              <a:rPr lang="en-US" altLang="en-US" sz="2400" b="1" dirty="0">
                <a:solidFill>
                  <a:srgbClr val="003300"/>
                </a:solidFill>
              </a:rPr>
              <a:t> od 40 </a:t>
            </a:r>
            <a:r>
              <a:rPr lang="en-US" altLang="en-US" sz="2400" b="1" dirty="0" err="1">
                <a:solidFill>
                  <a:srgbClr val="003300"/>
                </a:solidFill>
              </a:rPr>
              <a:t>grama</a:t>
            </a:r>
            <a:r>
              <a:rPr lang="en-US" altLang="en-US" sz="2400" b="1" dirty="0">
                <a:solidFill>
                  <a:srgbClr val="003300"/>
                </a:solidFill>
              </a:rPr>
              <a:t> </a:t>
            </a:r>
          </a:p>
          <a:p>
            <a:pPr algn="r" eaLnBrk="1" hangingPunct="1">
              <a:spcBef>
                <a:spcPct val="0"/>
              </a:spcBef>
              <a:buFontTx/>
              <a:buNone/>
            </a:pPr>
            <a:r>
              <a:rPr lang="en-US" altLang="en-US" sz="2400" b="1" dirty="0">
                <a:solidFill>
                  <a:srgbClr val="003300"/>
                </a:solidFill>
              </a:rPr>
              <a:t>(2 </a:t>
            </a:r>
            <a:r>
              <a:rPr lang="en-US" altLang="en-US" sz="2400" b="1" dirty="0" err="1">
                <a:solidFill>
                  <a:srgbClr val="003300"/>
                </a:solidFill>
              </a:rPr>
              <a:t>jedinice</a:t>
            </a:r>
            <a:r>
              <a:rPr lang="en-US" altLang="en-US" sz="2400" b="1" dirty="0">
                <a:solidFill>
                  <a:srgbClr val="003300"/>
                </a:solidFill>
              </a:rPr>
              <a:t> </a:t>
            </a:r>
            <a:r>
              <a:rPr lang="en-US" altLang="en-US" sz="2400" b="1" dirty="0" err="1">
                <a:solidFill>
                  <a:srgbClr val="003300"/>
                </a:solidFill>
              </a:rPr>
              <a:t>alkoholnog</a:t>
            </a:r>
            <a:r>
              <a:rPr lang="en-US" altLang="en-US" sz="2400" b="1" dirty="0">
                <a:solidFill>
                  <a:srgbClr val="003300"/>
                </a:solidFill>
              </a:rPr>
              <a:t> </a:t>
            </a:r>
            <a:r>
              <a:rPr lang="en-US" altLang="en-US" sz="2400" b="1" dirty="0" err="1">
                <a:solidFill>
                  <a:srgbClr val="003300"/>
                </a:solidFill>
              </a:rPr>
              <a:t>pića</a:t>
            </a:r>
            <a:r>
              <a:rPr lang="en-US" altLang="en-US" sz="2400" b="1" dirty="0">
                <a:solidFill>
                  <a:srgbClr val="003300"/>
                </a:solidFill>
              </a:rPr>
              <a:t>), </a:t>
            </a:r>
          </a:p>
          <a:p>
            <a:pPr algn="r" eaLnBrk="1" hangingPunct="1">
              <a:spcBef>
                <a:spcPct val="0"/>
              </a:spcBef>
              <a:buFontTx/>
              <a:buNone/>
            </a:pPr>
            <a:r>
              <a:rPr lang="en-US" altLang="en-US" sz="2400" b="1" dirty="0">
                <a:solidFill>
                  <a:srgbClr val="003300"/>
                </a:solidFill>
              </a:rPr>
              <a:t>a </a:t>
            </a:r>
            <a:r>
              <a:rPr lang="en-US" altLang="en-US" sz="2400" b="1" dirty="0" err="1">
                <a:solidFill>
                  <a:srgbClr val="003300"/>
                </a:solidFill>
              </a:rPr>
              <a:t>za</a:t>
            </a:r>
            <a:r>
              <a:rPr lang="en-US" altLang="en-US" sz="2400" b="1" dirty="0">
                <a:solidFill>
                  <a:srgbClr val="003300"/>
                </a:solidFill>
              </a:rPr>
              <a:t> </a:t>
            </a:r>
            <a:r>
              <a:rPr lang="en-US" altLang="en-US" sz="2400" b="1" dirty="0" err="1">
                <a:solidFill>
                  <a:srgbClr val="003300"/>
                </a:solidFill>
              </a:rPr>
              <a:t>zdrave</a:t>
            </a:r>
            <a:r>
              <a:rPr lang="en-US" altLang="en-US" sz="2400" b="1" dirty="0">
                <a:solidFill>
                  <a:srgbClr val="003300"/>
                </a:solidFill>
              </a:rPr>
              <a:t> </a:t>
            </a:r>
            <a:r>
              <a:rPr lang="en-US" altLang="en-US" sz="2400" b="1" dirty="0" err="1">
                <a:solidFill>
                  <a:srgbClr val="003300"/>
                </a:solidFill>
              </a:rPr>
              <a:t>žene</a:t>
            </a:r>
            <a:r>
              <a:rPr lang="en-US" altLang="en-US" sz="2400" b="1" dirty="0">
                <a:solidFill>
                  <a:srgbClr val="003300"/>
                </a:solidFill>
              </a:rPr>
              <a:t> </a:t>
            </a:r>
            <a:r>
              <a:rPr lang="en-US" altLang="en-US" sz="2400" b="1" dirty="0" err="1">
                <a:solidFill>
                  <a:srgbClr val="003300"/>
                </a:solidFill>
              </a:rPr>
              <a:t>niža</a:t>
            </a:r>
            <a:r>
              <a:rPr lang="en-US" altLang="en-US" sz="2400" b="1" dirty="0">
                <a:solidFill>
                  <a:srgbClr val="003300"/>
                </a:solidFill>
              </a:rPr>
              <a:t> od 20 </a:t>
            </a:r>
            <a:r>
              <a:rPr lang="en-US" altLang="en-US" sz="2400" b="1" dirty="0" err="1">
                <a:solidFill>
                  <a:srgbClr val="003300"/>
                </a:solidFill>
              </a:rPr>
              <a:t>grama</a:t>
            </a:r>
            <a:r>
              <a:rPr lang="en-US" altLang="en-US" sz="2400" b="1" dirty="0">
                <a:solidFill>
                  <a:srgbClr val="003300"/>
                </a:solidFill>
              </a:rPr>
              <a:t> </a:t>
            </a:r>
          </a:p>
          <a:p>
            <a:pPr algn="r" eaLnBrk="1" hangingPunct="1">
              <a:spcBef>
                <a:spcPct val="0"/>
              </a:spcBef>
              <a:buFontTx/>
              <a:buNone/>
            </a:pPr>
            <a:r>
              <a:rPr lang="en-US" altLang="en-US" sz="2400" b="1" dirty="0">
                <a:solidFill>
                  <a:srgbClr val="003300"/>
                </a:solidFill>
              </a:rPr>
              <a:t>(1 </a:t>
            </a:r>
            <a:r>
              <a:rPr lang="en-US" altLang="en-US" sz="2400" b="1" dirty="0" err="1">
                <a:solidFill>
                  <a:srgbClr val="003300"/>
                </a:solidFill>
              </a:rPr>
              <a:t>jedinica</a:t>
            </a:r>
            <a:r>
              <a:rPr lang="en-US" altLang="en-US" sz="2400" b="1" dirty="0">
                <a:solidFill>
                  <a:srgbClr val="003300"/>
                </a:solidFill>
              </a:rPr>
              <a:t> </a:t>
            </a:r>
            <a:r>
              <a:rPr lang="en-US" altLang="en-US" sz="2400" b="1" dirty="0" err="1">
                <a:solidFill>
                  <a:srgbClr val="003300"/>
                </a:solidFill>
              </a:rPr>
              <a:t>alkoholnog</a:t>
            </a:r>
            <a:r>
              <a:rPr lang="en-US" altLang="en-US" sz="2400" b="1" dirty="0">
                <a:solidFill>
                  <a:srgbClr val="003300"/>
                </a:solidFill>
              </a:rPr>
              <a:t> </a:t>
            </a:r>
            <a:r>
              <a:rPr lang="en-US" altLang="en-US" sz="2400" b="1" dirty="0" err="1">
                <a:solidFill>
                  <a:srgbClr val="003300"/>
                </a:solidFill>
              </a:rPr>
              <a:t>pića</a:t>
            </a:r>
            <a:r>
              <a:rPr lang="en-US" altLang="en-US" sz="2400" b="1" dirty="0">
                <a:solidFill>
                  <a:srgbClr val="003300"/>
                </a:solidFill>
              </a:rPr>
              <a:t>).</a:t>
            </a:r>
          </a:p>
          <a:p>
            <a:pPr algn="r" eaLnBrk="1" hangingPunct="1">
              <a:spcBef>
                <a:spcPct val="0"/>
              </a:spcBef>
              <a:buFontTx/>
              <a:buNone/>
            </a:pPr>
            <a:endParaRPr lang="en-US" altLang="en-US" sz="2400" b="1" dirty="0">
              <a:solidFill>
                <a:srgbClr val="003300"/>
              </a:solidFill>
            </a:endParaRPr>
          </a:p>
          <a:p>
            <a:pPr algn="r" eaLnBrk="1" hangingPunct="1">
              <a:spcBef>
                <a:spcPct val="0"/>
              </a:spcBef>
              <a:buFontTx/>
              <a:buNone/>
            </a:pPr>
            <a:r>
              <a:rPr lang="en-US" altLang="en-US" sz="2400" b="1" dirty="0">
                <a:solidFill>
                  <a:srgbClr val="003300"/>
                </a:solidFill>
              </a:rPr>
              <a:t>... ALI NE ČEŠĆE OD 2 PUTA </a:t>
            </a:r>
            <a:r>
              <a:rPr lang="en-US" altLang="en-US" sz="2400" b="1" dirty="0" err="1">
                <a:solidFill>
                  <a:srgbClr val="003300"/>
                </a:solidFill>
              </a:rPr>
              <a:t>NEDELjNO</a:t>
            </a:r>
            <a:endParaRPr lang="en-US" altLang="en-US" sz="2400" b="1" dirty="0">
              <a:solidFill>
                <a:srgbClr val="003300"/>
              </a:solidFill>
            </a:endParaRPr>
          </a:p>
        </p:txBody>
      </p:sp>
      <p:sp>
        <p:nvSpPr>
          <p:cNvPr id="76805" name="Text Box 6"/>
          <p:cNvSpPr txBox="1">
            <a:spLocks noChangeArrowheads="1"/>
          </p:cNvSpPr>
          <p:nvPr/>
        </p:nvSpPr>
        <p:spPr bwMode="auto">
          <a:xfrm>
            <a:off x="304800" y="4572000"/>
            <a:ext cx="323357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b="1" dirty="0" err="1">
                <a:solidFill>
                  <a:schemeClr val="accent6">
                    <a:lumMod val="50000"/>
                  </a:schemeClr>
                </a:solidFill>
              </a:rPr>
              <a:t>Jedinice</a:t>
            </a:r>
            <a:r>
              <a:rPr lang="en-US" altLang="en-US" sz="2000" b="1" dirty="0">
                <a:solidFill>
                  <a:schemeClr val="accent6">
                    <a:lumMod val="50000"/>
                  </a:schemeClr>
                </a:solidFill>
              </a:rPr>
              <a:t> </a:t>
            </a:r>
            <a:r>
              <a:rPr lang="en-US" altLang="en-US" sz="2000" b="1" dirty="0" err="1">
                <a:solidFill>
                  <a:schemeClr val="accent6">
                    <a:lumMod val="50000"/>
                  </a:schemeClr>
                </a:solidFill>
              </a:rPr>
              <a:t>alkoholnih</a:t>
            </a:r>
            <a:r>
              <a:rPr lang="en-US" altLang="en-US" sz="2000" b="1" dirty="0">
                <a:solidFill>
                  <a:schemeClr val="accent6">
                    <a:lumMod val="50000"/>
                  </a:schemeClr>
                </a:solidFill>
              </a:rPr>
              <a:t> </a:t>
            </a:r>
            <a:r>
              <a:rPr lang="en-US" altLang="en-US" sz="2000" b="1" dirty="0" err="1">
                <a:solidFill>
                  <a:schemeClr val="accent6">
                    <a:lumMod val="50000"/>
                  </a:schemeClr>
                </a:solidFill>
              </a:rPr>
              <a:t>pića</a:t>
            </a:r>
            <a:endParaRPr lang="en-US" altLang="en-US" sz="2000" b="1" dirty="0">
              <a:solidFill>
                <a:schemeClr val="accent6">
                  <a:lumMod val="50000"/>
                </a:schemeClr>
              </a:solidFill>
            </a:endParaRPr>
          </a:p>
          <a:p>
            <a:pPr>
              <a:spcBef>
                <a:spcPct val="0"/>
              </a:spcBef>
              <a:buFontTx/>
              <a:buNone/>
            </a:pPr>
            <a:r>
              <a:rPr lang="en-US" altLang="en-US" sz="2000" b="1" dirty="0">
                <a:solidFill>
                  <a:schemeClr val="accent6">
                    <a:lumMod val="50000"/>
                  </a:schemeClr>
                </a:solidFill>
              </a:rPr>
              <a:t>(</a:t>
            </a:r>
            <a:r>
              <a:rPr lang="en-US" altLang="en-US" sz="2000" b="1" dirty="0" err="1">
                <a:solidFill>
                  <a:schemeClr val="accent6">
                    <a:lumMod val="50000"/>
                  </a:schemeClr>
                </a:solidFill>
              </a:rPr>
              <a:t>standardno</a:t>
            </a:r>
            <a:r>
              <a:rPr lang="en-US" altLang="en-US" sz="2000" b="1" dirty="0">
                <a:solidFill>
                  <a:schemeClr val="accent6">
                    <a:lumMod val="50000"/>
                  </a:schemeClr>
                </a:solidFill>
              </a:rPr>
              <a:t> </a:t>
            </a:r>
            <a:r>
              <a:rPr lang="en-US" altLang="en-US" sz="2000" b="1" dirty="0" err="1">
                <a:solidFill>
                  <a:schemeClr val="accent6">
                    <a:lumMod val="50000"/>
                  </a:schemeClr>
                </a:solidFill>
              </a:rPr>
              <a:t>posluženje</a:t>
            </a:r>
            <a:r>
              <a:rPr lang="en-US" altLang="en-US" sz="2000" b="1" dirty="0">
                <a:solidFill>
                  <a:schemeClr val="accent6">
                    <a:lumMod val="50000"/>
                  </a:schemeClr>
                </a:solidFill>
              </a:rPr>
              <a:t>):</a:t>
            </a:r>
          </a:p>
          <a:p>
            <a:pPr>
              <a:spcBef>
                <a:spcPct val="0"/>
              </a:spcBef>
              <a:buFontTx/>
              <a:buNone/>
            </a:pPr>
            <a:r>
              <a:rPr lang="en-US" altLang="en-US" sz="2000" b="1" dirty="0">
                <a:solidFill>
                  <a:schemeClr val="accent6">
                    <a:lumMod val="50000"/>
                  </a:schemeClr>
                </a:solidFill>
              </a:rPr>
              <a:t> 0,3 dl </a:t>
            </a:r>
            <a:r>
              <a:rPr lang="en-US" altLang="en-US" sz="2000" b="1" dirty="0" err="1">
                <a:solidFill>
                  <a:schemeClr val="accent6">
                    <a:lumMod val="50000"/>
                  </a:schemeClr>
                </a:solidFill>
              </a:rPr>
              <a:t>žestokog</a:t>
            </a:r>
            <a:r>
              <a:rPr lang="en-US" altLang="en-US" sz="2000" b="1" dirty="0">
                <a:solidFill>
                  <a:schemeClr val="accent6">
                    <a:lumMod val="50000"/>
                  </a:schemeClr>
                </a:solidFill>
              </a:rPr>
              <a:t> </a:t>
            </a:r>
            <a:r>
              <a:rPr lang="en-US" altLang="en-US" sz="2000" b="1" dirty="0" err="1">
                <a:solidFill>
                  <a:schemeClr val="accent6">
                    <a:lumMod val="50000"/>
                  </a:schemeClr>
                </a:solidFill>
              </a:rPr>
              <a:t>pića</a:t>
            </a:r>
            <a:endParaRPr lang="en-US" altLang="en-US" sz="2000" b="1" dirty="0">
              <a:solidFill>
                <a:schemeClr val="accent6">
                  <a:lumMod val="50000"/>
                </a:schemeClr>
              </a:solidFill>
            </a:endParaRPr>
          </a:p>
          <a:p>
            <a:pPr>
              <a:spcBef>
                <a:spcPct val="0"/>
              </a:spcBef>
              <a:buFontTx/>
              <a:buNone/>
            </a:pPr>
            <a:r>
              <a:rPr lang="en-US" altLang="en-US" sz="2000" b="1" dirty="0">
                <a:solidFill>
                  <a:schemeClr val="accent6">
                    <a:lumMod val="50000"/>
                  </a:schemeClr>
                </a:solidFill>
              </a:rPr>
              <a:t> 0,3-0,5 l </a:t>
            </a:r>
            <a:r>
              <a:rPr lang="en-US" altLang="en-US" sz="2000" b="1" dirty="0" err="1">
                <a:solidFill>
                  <a:schemeClr val="accent6">
                    <a:lumMod val="50000"/>
                  </a:schemeClr>
                </a:solidFill>
              </a:rPr>
              <a:t>piva</a:t>
            </a:r>
            <a:endParaRPr lang="en-US" altLang="en-US" sz="2000" b="1" dirty="0">
              <a:solidFill>
                <a:schemeClr val="accent6">
                  <a:lumMod val="50000"/>
                </a:schemeClr>
              </a:solidFill>
            </a:endParaRPr>
          </a:p>
          <a:p>
            <a:pPr>
              <a:spcBef>
                <a:spcPct val="0"/>
              </a:spcBef>
              <a:buFontTx/>
              <a:buNone/>
            </a:pPr>
            <a:r>
              <a:rPr lang="en-US" altLang="en-US" sz="2000" b="1" dirty="0">
                <a:solidFill>
                  <a:schemeClr val="accent6">
                    <a:lumMod val="50000"/>
                  </a:schemeClr>
                </a:solidFill>
              </a:rPr>
              <a:t> 1-1,5 dl </a:t>
            </a:r>
            <a:r>
              <a:rPr lang="en-US" altLang="en-US" sz="2000" b="1" dirty="0" err="1">
                <a:solidFill>
                  <a:schemeClr val="accent6">
                    <a:lumMod val="50000"/>
                  </a:schemeClr>
                </a:solidFill>
              </a:rPr>
              <a:t>vina</a:t>
            </a:r>
            <a:endParaRPr lang="en-US" altLang="en-US" sz="2000" b="1" dirty="0">
              <a:solidFill>
                <a:schemeClr val="accent6">
                  <a:lumMod val="50000"/>
                </a:schemeClr>
              </a:solidFill>
            </a:endParaRPr>
          </a:p>
          <a:p>
            <a:pPr>
              <a:spcBef>
                <a:spcPct val="0"/>
              </a:spcBef>
              <a:buFontTx/>
              <a:buNone/>
            </a:pPr>
            <a:r>
              <a:rPr lang="en-US" altLang="en-US" sz="2000" b="1" dirty="0">
                <a:solidFill>
                  <a:schemeClr val="accent6">
                    <a:lumMod val="50000"/>
                  </a:schemeClr>
                </a:solidFill>
              </a:rPr>
              <a:t> ~0,3 l </a:t>
            </a:r>
            <a:r>
              <a:rPr lang="en-US" altLang="en-US" sz="2000" b="1" dirty="0" err="1">
                <a:solidFill>
                  <a:schemeClr val="accent6">
                    <a:lumMod val="50000"/>
                  </a:schemeClr>
                </a:solidFill>
              </a:rPr>
              <a:t>alkopopsa</a:t>
            </a:r>
            <a:endParaRPr lang="en-US" altLang="en-US" sz="2000" b="1" dirty="0">
              <a:solidFill>
                <a:schemeClr val="accent6">
                  <a:lumMod val="50000"/>
                </a:schemeClr>
              </a:solidFill>
            </a:endParaRPr>
          </a:p>
        </p:txBody>
      </p:sp>
    </p:spTree>
    <p:extLst>
      <p:ext uri="{BB962C8B-B14F-4D97-AF65-F5344CB8AC3E}">
        <p14:creationId xmlns:p14="http://schemas.microsoft.com/office/powerpoint/2010/main" val="28386942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228600" y="317480"/>
            <a:ext cx="112014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FF0000"/>
                </a:solidFill>
              </a:rPr>
              <a:t>Po </a:t>
            </a:r>
            <a:r>
              <a:rPr lang="en-US" altLang="en-US" sz="2400" b="1" dirty="0" err="1">
                <a:solidFill>
                  <a:srgbClr val="FF0000"/>
                </a:solidFill>
              </a:rPr>
              <a:t>metodi</a:t>
            </a:r>
            <a:r>
              <a:rPr lang="en-US" altLang="en-US" sz="2400" b="1" dirty="0">
                <a:solidFill>
                  <a:srgbClr val="FF0000"/>
                </a:solidFill>
              </a:rPr>
              <a:t> RAPS4 </a:t>
            </a:r>
            <a:r>
              <a:rPr lang="en-US" altLang="en-US" sz="2400" dirty="0"/>
              <a:t>(</a:t>
            </a:r>
            <a:r>
              <a:rPr lang="en-US" altLang="en-US" sz="2400" dirty="0" err="1"/>
              <a:t>Cherpitel</a:t>
            </a:r>
            <a:r>
              <a:rPr lang="en-US" altLang="en-US" sz="2400" dirty="0"/>
              <a:t>, 2000, </a:t>
            </a:r>
            <a:r>
              <a:rPr lang="en-US" altLang="en-US" sz="2400" dirty="0" err="1"/>
              <a:t>Cherpitel</a:t>
            </a:r>
            <a:r>
              <a:rPr lang="en-US" altLang="en-US" sz="2400" dirty="0"/>
              <a:t> et al, 2005),</a:t>
            </a:r>
            <a:r>
              <a:rPr lang="en-US" altLang="en-US" sz="2400" b="1" dirty="0">
                <a:solidFill>
                  <a:srgbClr val="FF0000"/>
                </a:solidFill>
              </a:rPr>
              <a:t> </a:t>
            </a:r>
            <a:r>
              <a:rPr lang="en-US" altLang="en-US" sz="2400" b="1" dirty="0" err="1">
                <a:solidFill>
                  <a:srgbClr val="FF0000"/>
                </a:solidFill>
              </a:rPr>
              <a:t>pozitivan</a:t>
            </a:r>
            <a:r>
              <a:rPr lang="en-US" altLang="en-US" sz="2400" b="1" dirty="0">
                <a:solidFill>
                  <a:srgbClr val="FF0000"/>
                </a:solidFill>
              </a:rPr>
              <a:t> </a:t>
            </a:r>
            <a:r>
              <a:rPr lang="en-US" altLang="en-US" sz="2400" b="1" dirty="0" err="1">
                <a:solidFill>
                  <a:srgbClr val="FF0000"/>
                </a:solidFill>
              </a:rPr>
              <a:t>odgovor</a:t>
            </a:r>
            <a:r>
              <a:rPr lang="en-US" altLang="en-US" sz="2400" b="1" dirty="0">
                <a:solidFill>
                  <a:srgbClr val="FF0000"/>
                </a:solidFill>
              </a:rPr>
              <a:t> </a:t>
            </a:r>
            <a:r>
              <a:rPr lang="en-US" altLang="en-US" sz="2400" b="1" dirty="0" err="1">
                <a:solidFill>
                  <a:srgbClr val="FF0000"/>
                </a:solidFill>
              </a:rPr>
              <a:t>na</a:t>
            </a:r>
            <a:r>
              <a:rPr lang="en-US" altLang="en-US" sz="2400" b="1" dirty="0">
                <a:solidFill>
                  <a:srgbClr val="FF0000"/>
                </a:solidFill>
              </a:rPr>
              <a:t> </a:t>
            </a:r>
            <a:r>
              <a:rPr lang="en-US" altLang="en-US" sz="2400" b="1" dirty="0" err="1">
                <a:solidFill>
                  <a:srgbClr val="FF0000"/>
                </a:solidFill>
              </a:rPr>
              <a:t>bilo</a:t>
            </a:r>
            <a:r>
              <a:rPr lang="en-US" altLang="en-US" sz="2400" b="1" dirty="0">
                <a:solidFill>
                  <a:srgbClr val="FF0000"/>
                </a:solidFill>
              </a:rPr>
              <a:t> </a:t>
            </a:r>
            <a:r>
              <a:rPr lang="en-US" altLang="en-US" sz="2400" b="1" dirty="0" err="1">
                <a:solidFill>
                  <a:srgbClr val="FF0000"/>
                </a:solidFill>
              </a:rPr>
              <a:t>koje</a:t>
            </a:r>
            <a:r>
              <a:rPr lang="en-US" altLang="en-US" sz="2400" b="1" dirty="0">
                <a:solidFill>
                  <a:srgbClr val="FF0000"/>
                </a:solidFill>
              </a:rPr>
              <a:t> od 4 </a:t>
            </a:r>
            <a:r>
              <a:rPr lang="en-US" altLang="en-US" sz="2400" b="1" dirty="0" err="1">
                <a:solidFill>
                  <a:srgbClr val="FF0000"/>
                </a:solidFill>
              </a:rPr>
              <a:t>navedena</a:t>
            </a:r>
            <a:r>
              <a:rPr lang="en-US" altLang="en-US" sz="2400" b="1" dirty="0">
                <a:solidFill>
                  <a:srgbClr val="FF0000"/>
                </a:solidFill>
              </a:rPr>
              <a:t> </a:t>
            </a:r>
            <a:r>
              <a:rPr lang="en-US" altLang="en-US" sz="2400" b="1" dirty="0" err="1">
                <a:solidFill>
                  <a:srgbClr val="FF0000"/>
                </a:solidFill>
              </a:rPr>
              <a:t>pitanja</a:t>
            </a:r>
            <a:r>
              <a:rPr lang="en-US" altLang="en-US" sz="2400" b="1" dirty="0">
                <a:solidFill>
                  <a:srgbClr val="FF0000"/>
                </a:solidFill>
              </a:rPr>
              <a:t> </a:t>
            </a:r>
            <a:r>
              <a:rPr lang="en-US" altLang="en-US" sz="2400" b="1" dirty="0"/>
              <a:t>(</a:t>
            </a:r>
            <a:r>
              <a:rPr lang="en-US" altLang="en-US" sz="2400" b="1" dirty="0" err="1"/>
              <a:t>koja</a:t>
            </a:r>
            <a:r>
              <a:rPr lang="en-US" altLang="en-US" sz="2400" b="1" dirty="0"/>
              <a:t> se </a:t>
            </a:r>
            <a:r>
              <a:rPr lang="en-US" altLang="en-US" sz="2400" b="1" dirty="0" err="1"/>
              <a:t>odnose</a:t>
            </a:r>
            <a:r>
              <a:rPr lang="en-US" altLang="en-US" sz="2400" b="1" dirty="0"/>
              <a:t> </a:t>
            </a:r>
            <a:r>
              <a:rPr lang="en-US" altLang="en-US" sz="2400" b="1" dirty="0" err="1"/>
              <a:t>na</a:t>
            </a:r>
            <a:r>
              <a:rPr lang="en-US" altLang="en-US" sz="2400" b="1" dirty="0"/>
              <a:t> </a:t>
            </a:r>
            <a:r>
              <a:rPr lang="en-US" altLang="en-US" sz="2400" b="1" dirty="0" err="1"/>
              <a:t>ponašanje</a:t>
            </a:r>
            <a:r>
              <a:rPr lang="en-US" altLang="en-US" sz="2400" b="1" dirty="0"/>
              <a:t> u </a:t>
            </a:r>
            <a:r>
              <a:rPr lang="en-US" altLang="en-US" sz="2400" b="1" dirty="0" err="1"/>
              <a:t>prethodnih</a:t>
            </a:r>
            <a:r>
              <a:rPr lang="en-US" altLang="en-US" sz="2400" b="1" dirty="0"/>
              <a:t> 12 </a:t>
            </a:r>
            <a:r>
              <a:rPr lang="en-US" altLang="en-US" sz="2400" b="1" dirty="0" err="1"/>
              <a:t>meseci</a:t>
            </a:r>
            <a:r>
              <a:rPr lang="en-US" altLang="en-US" sz="2400" b="1" dirty="0"/>
              <a:t>) </a:t>
            </a:r>
            <a:r>
              <a:rPr lang="en-US" altLang="en-US" sz="2400" b="1" dirty="0" err="1"/>
              <a:t>ukazuje</a:t>
            </a:r>
            <a:r>
              <a:rPr lang="en-US" altLang="en-US" sz="2400" b="1" dirty="0"/>
              <a:t> </a:t>
            </a:r>
            <a:r>
              <a:rPr lang="en-US" altLang="en-US" sz="2400" b="1" dirty="0" err="1"/>
              <a:t>na</a:t>
            </a:r>
            <a:r>
              <a:rPr lang="en-US" altLang="en-US" sz="2400" b="1" dirty="0"/>
              <a:t> </a:t>
            </a:r>
            <a:r>
              <a:rPr lang="en-US" altLang="en-US" sz="2400" b="1" dirty="0" err="1"/>
              <a:t>štetno</a:t>
            </a:r>
            <a:r>
              <a:rPr lang="en-US" altLang="en-US" sz="2400" b="1" dirty="0"/>
              <a:t> </a:t>
            </a:r>
            <a:r>
              <a:rPr lang="en-US" altLang="en-US" sz="2400" b="1" dirty="0" err="1"/>
              <a:t>pijenje</a:t>
            </a:r>
            <a:r>
              <a:rPr lang="en-US" altLang="en-US" sz="2400" b="1" dirty="0"/>
              <a:t> </a:t>
            </a:r>
            <a:r>
              <a:rPr lang="en-US" altLang="en-US" sz="2400" b="1" dirty="0" err="1"/>
              <a:t>koje</a:t>
            </a:r>
            <a:r>
              <a:rPr lang="en-US" altLang="en-US" sz="2400" b="1" dirty="0"/>
              <a:t> </a:t>
            </a:r>
            <a:r>
              <a:rPr lang="en-US" altLang="en-US" sz="2400" b="1" dirty="0" err="1"/>
              <a:t>ugrožava</a:t>
            </a:r>
            <a:r>
              <a:rPr lang="en-US" altLang="en-US" sz="2400" b="1" dirty="0"/>
              <a:t> </a:t>
            </a:r>
            <a:r>
              <a:rPr lang="en-US" altLang="en-US" sz="2400" b="1" dirty="0" err="1"/>
              <a:t>zdravlje</a:t>
            </a:r>
            <a:r>
              <a:rPr lang="en-US" altLang="en-US" sz="2400" b="1" dirty="0"/>
              <a:t>, </a:t>
            </a:r>
            <a:r>
              <a:rPr lang="en-US" altLang="en-US" sz="2400" b="1" dirty="0" err="1"/>
              <a:t>dobrobit</a:t>
            </a:r>
            <a:r>
              <a:rPr lang="en-US" altLang="en-US" sz="2400" b="1" dirty="0"/>
              <a:t>, a </a:t>
            </a:r>
            <a:r>
              <a:rPr lang="en-US" altLang="en-US" sz="2400" b="1" dirty="0" err="1"/>
              <a:t>samim</a:t>
            </a:r>
            <a:r>
              <a:rPr lang="en-US" altLang="en-US" sz="2400" b="1" dirty="0"/>
              <a:t> </a:t>
            </a:r>
            <a:r>
              <a:rPr lang="en-US" altLang="en-US" sz="2400" b="1" dirty="0" err="1"/>
              <a:t>tim</a:t>
            </a:r>
            <a:r>
              <a:rPr lang="en-US" altLang="en-US" sz="2400" b="1" dirty="0"/>
              <a:t> </a:t>
            </a:r>
            <a:r>
              <a:rPr lang="en-US" altLang="en-US" sz="2400" b="1" dirty="0" err="1"/>
              <a:t>i</a:t>
            </a:r>
            <a:r>
              <a:rPr lang="en-US" altLang="en-US" sz="2400" b="1" dirty="0"/>
              <a:t> </a:t>
            </a:r>
            <a:r>
              <a:rPr lang="en-US" altLang="en-US" sz="2400" b="1" dirty="0" err="1"/>
              <a:t>učinak</a:t>
            </a:r>
            <a:r>
              <a:rPr lang="en-US" altLang="en-US" sz="2400" b="1" dirty="0"/>
              <a:t> </a:t>
            </a:r>
            <a:r>
              <a:rPr lang="en-US" altLang="en-US" sz="2400" b="1" dirty="0" err="1"/>
              <a:t>na</a:t>
            </a:r>
            <a:r>
              <a:rPr lang="en-US" altLang="en-US" sz="2400" b="1" dirty="0"/>
              <a:t> </a:t>
            </a:r>
            <a:r>
              <a:rPr lang="en-US" altLang="en-US" sz="2400" b="1" dirty="0" err="1"/>
              <a:t>poslu</a:t>
            </a:r>
            <a:r>
              <a:rPr lang="en-US" altLang="en-US" sz="2400" b="1" dirty="0"/>
              <a:t> </a:t>
            </a:r>
            <a:r>
              <a:rPr lang="en-US" altLang="en-US" sz="2400" b="1" dirty="0" err="1"/>
              <a:t>i</a:t>
            </a:r>
            <a:r>
              <a:rPr lang="en-US" altLang="en-US" sz="2400" b="1" dirty="0"/>
              <a:t> </a:t>
            </a:r>
            <a:r>
              <a:rPr lang="en-US" altLang="en-US" sz="2400" b="1" dirty="0" err="1"/>
              <a:t>kada</a:t>
            </a:r>
            <a:r>
              <a:rPr lang="en-US" altLang="en-US" sz="2400" b="1" dirty="0"/>
              <a:t> </a:t>
            </a:r>
            <a:r>
              <a:rPr lang="en-US" altLang="en-US" sz="2400" b="1" dirty="0" err="1"/>
              <a:t>su</a:t>
            </a:r>
            <a:r>
              <a:rPr lang="en-US" altLang="en-US" sz="2400" b="1" dirty="0"/>
              <a:t> u </a:t>
            </a:r>
            <a:r>
              <a:rPr lang="en-US" altLang="en-US" sz="2400" b="1" dirty="0" err="1"/>
              <a:t>pitanju</a:t>
            </a:r>
            <a:r>
              <a:rPr lang="en-US" altLang="en-US" sz="2400" b="1" dirty="0"/>
              <a:t> </a:t>
            </a:r>
            <a:r>
              <a:rPr lang="en-US" altLang="en-US" sz="2400" b="1" dirty="0" err="1"/>
              <a:t>društveni</a:t>
            </a:r>
            <a:r>
              <a:rPr lang="en-US" altLang="en-US" sz="2400" b="1" dirty="0"/>
              <a:t> </a:t>
            </a:r>
            <a:r>
              <a:rPr lang="en-US" altLang="en-US" sz="2400" b="1" dirty="0" err="1"/>
              <a:t>kontakti</a:t>
            </a:r>
            <a:r>
              <a:rPr lang="en-US" altLang="en-US" sz="2400" b="1" dirty="0"/>
              <a:t> </a:t>
            </a:r>
            <a:r>
              <a:rPr lang="en-US" altLang="en-US" sz="2400" b="1" dirty="0" err="1"/>
              <a:t>i</a:t>
            </a:r>
            <a:r>
              <a:rPr lang="en-US" altLang="en-US" sz="2400" b="1" dirty="0"/>
              <a:t> </a:t>
            </a:r>
            <a:r>
              <a:rPr lang="en-US" altLang="en-US" sz="2400" b="1" dirty="0" err="1"/>
              <a:t>odnosi</a:t>
            </a:r>
            <a:r>
              <a:rPr lang="en-US" altLang="en-US" sz="2400" b="1" dirty="0"/>
              <a:t>: </a:t>
            </a:r>
          </a:p>
          <a:p>
            <a:pPr eaLnBrk="1" hangingPunct="1">
              <a:spcBef>
                <a:spcPct val="0"/>
              </a:spcBef>
              <a:buFontTx/>
              <a:buNone/>
            </a:pPr>
            <a:r>
              <a:rPr lang="en-US" altLang="en-US" sz="2800" dirty="0"/>
              <a:t>1) Da li </a:t>
            </a:r>
            <a:r>
              <a:rPr lang="en-US" altLang="en-US" sz="2800" dirty="0" err="1"/>
              <a:t>ste</a:t>
            </a:r>
            <a:r>
              <a:rPr lang="en-US" altLang="en-US" sz="2800" dirty="0"/>
              <a:t> </a:t>
            </a:r>
            <a:r>
              <a:rPr lang="en-US" altLang="en-US" sz="2800" dirty="0" err="1"/>
              <a:t>ikada</a:t>
            </a:r>
            <a:r>
              <a:rPr lang="en-US" altLang="en-US" sz="2800" dirty="0"/>
              <a:t> </a:t>
            </a:r>
            <a:r>
              <a:rPr lang="en-US" altLang="en-US" sz="2800" dirty="0" err="1"/>
              <a:t>imali</a:t>
            </a:r>
            <a:r>
              <a:rPr lang="en-US" altLang="en-US" sz="2800" dirty="0"/>
              <a:t> </a:t>
            </a:r>
            <a:r>
              <a:rPr lang="en-US" altLang="en-US" sz="2800" dirty="0" err="1"/>
              <a:t>osećaj</a:t>
            </a:r>
            <a:r>
              <a:rPr lang="en-US" altLang="en-US" sz="2800" dirty="0"/>
              <a:t> </a:t>
            </a:r>
            <a:r>
              <a:rPr lang="en-US" altLang="en-US" sz="2800" dirty="0" err="1"/>
              <a:t>krivice</a:t>
            </a:r>
            <a:r>
              <a:rPr lang="en-US" altLang="en-US" sz="2800" dirty="0"/>
              <a:t> </a:t>
            </a:r>
            <a:r>
              <a:rPr lang="en-US" altLang="en-US" sz="2800" dirty="0" err="1"/>
              <a:t>ili</a:t>
            </a:r>
            <a:r>
              <a:rPr lang="en-US" altLang="en-US" sz="2800" dirty="0"/>
              <a:t> </a:t>
            </a:r>
            <a:r>
              <a:rPr lang="en-US" altLang="en-US" sz="2800" dirty="0" err="1"/>
              <a:t>griže</a:t>
            </a:r>
            <a:r>
              <a:rPr lang="en-US" altLang="en-US" sz="2800" dirty="0"/>
              <a:t> </a:t>
            </a:r>
            <a:r>
              <a:rPr lang="en-US" altLang="en-US" sz="2800" dirty="0" err="1"/>
              <a:t>savesti</a:t>
            </a:r>
            <a:r>
              <a:rPr lang="en-US" altLang="en-US" sz="2800" dirty="0"/>
              <a:t> </a:t>
            </a:r>
            <a:r>
              <a:rPr lang="en-US" altLang="en-US" sz="2800" dirty="0" err="1"/>
              <a:t>nakon</a:t>
            </a:r>
            <a:r>
              <a:rPr lang="en-US" altLang="en-US" sz="2800" dirty="0"/>
              <a:t> </a:t>
            </a:r>
            <a:r>
              <a:rPr lang="en-US" altLang="en-US" sz="2800" dirty="0" err="1"/>
              <a:t>pijenja</a:t>
            </a:r>
            <a:r>
              <a:rPr lang="en-US" altLang="en-US" sz="2800" dirty="0"/>
              <a:t>? </a:t>
            </a:r>
          </a:p>
          <a:p>
            <a:pPr eaLnBrk="1" hangingPunct="1">
              <a:spcBef>
                <a:spcPct val="0"/>
              </a:spcBef>
              <a:buFontTx/>
              <a:buNone/>
            </a:pPr>
            <a:r>
              <a:rPr lang="en-US" altLang="en-US" sz="2800" dirty="0"/>
              <a:t>2) Da li </a:t>
            </a:r>
            <a:r>
              <a:rPr lang="en-US" altLang="en-US" sz="2800" dirty="0" err="1"/>
              <a:t>vam</a:t>
            </a:r>
            <a:r>
              <a:rPr lang="en-US" altLang="en-US" sz="2800" dirty="0"/>
              <a:t> je </a:t>
            </a:r>
            <a:r>
              <a:rPr lang="en-US" altLang="en-US" sz="2800" dirty="0" err="1"/>
              <a:t>prijatelj</a:t>
            </a:r>
            <a:r>
              <a:rPr lang="en-US" altLang="en-US" sz="2800" dirty="0"/>
              <a:t> </a:t>
            </a:r>
            <a:r>
              <a:rPr lang="en-US" altLang="en-US" sz="2800" dirty="0" err="1"/>
              <a:t>ili</a:t>
            </a:r>
            <a:r>
              <a:rPr lang="en-US" altLang="en-US" sz="2800" dirty="0"/>
              <a:t> </a:t>
            </a:r>
            <a:r>
              <a:rPr lang="en-US" altLang="en-US" sz="2800" dirty="0" err="1"/>
              <a:t>član</a:t>
            </a:r>
            <a:r>
              <a:rPr lang="en-US" altLang="en-US" sz="2800" dirty="0"/>
              <a:t> </a:t>
            </a:r>
            <a:r>
              <a:rPr lang="en-US" altLang="en-US" sz="2800" dirty="0" err="1"/>
              <a:t>porodice</a:t>
            </a:r>
            <a:r>
              <a:rPr lang="en-US" altLang="en-US" sz="2800" dirty="0"/>
              <a:t> </a:t>
            </a:r>
            <a:r>
              <a:rPr lang="en-US" altLang="en-US" sz="2800" dirty="0" err="1"/>
              <a:t>govorio</a:t>
            </a:r>
            <a:r>
              <a:rPr lang="en-US" altLang="en-US" sz="2800" dirty="0"/>
              <a:t> o </a:t>
            </a:r>
            <a:r>
              <a:rPr lang="en-US" altLang="en-US" sz="2800" dirty="0" err="1"/>
              <a:t>stvarima</a:t>
            </a:r>
            <a:r>
              <a:rPr lang="en-US" altLang="en-US" sz="2800" dirty="0"/>
              <a:t> </a:t>
            </a:r>
            <a:r>
              <a:rPr lang="en-US" altLang="en-US" sz="2800" dirty="0" err="1"/>
              <a:t>koje</a:t>
            </a:r>
            <a:r>
              <a:rPr lang="en-US" altLang="en-US" sz="2800" dirty="0"/>
              <a:t> </a:t>
            </a:r>
            <a:r>
              <a:rPr lang="en-US" altLang="en-US" sz="2800" dirty="0" err="1"/>
              <a:t>ste</a:t>
            </a:r>
            <a:r>
              <a:rPr lang="en-US" altLang="en-US" sz="2800" dirty="0"/>
              <a:t> </a:t>
            </a:r>
            <a:r>
              <a:rPr lang="en-US" altLang="en-US" sz="2800" dirty="0" err="1"/>
              <a:t>činili</a:t>
            </a:r>
            <a:r>
              <a:rPr lang="en-US" altLang="en-US" sz="2800" dirty="0"/>
              <a:t> </a:t>
            </a:r>
            <a:r>
              <a:rPr lang="en-US" altLang="en-US" sz="2800" dirty="0" err="1"/>
              <a:t>dok</a:t>
            </a:r>
            <a:r>
              <a:rPr lang="en-US" altLang="en-US" sz="2800" dirty="0"/>
              <a:t> </a:t>
            </a:r>
            <a:r>
              <a:rPr lang="en-US" altLang="en-US" sz="2800" dirty="0" err="1"/>
              <a:t>ste</a:t>
            </a:r>
            <a:r>
              <a:rPr lang="en-US" altLang="en-US" sz="2800" dirty="0"/>
              <a:t> </a:t>
            </a:r>
            <a:r>
              <a:rPr lang="en-US" altLang="en-US" sz="2800" dirty="0" err="1"/>
              <a:t>bili</a:t>
            </a:r>
            <a:r>
              <a:rPr lang="en-US" altLang="en-US" sz="2800" dirty="0"/>
              <a:t> pod </a:t>
            </a:r>
            <a:r>
              <a:rPr lang="en-US" altLang="en-US" sz="2800" dirty="0" err="1"/>
              <a:t>dejstvom</a:t>
            </a:r>
            <a:r>
              <a:rPr lang="en-US" altLang="en-US" sz="2800" dirty="0"/>
              <a:t> </a:t>
            </a:r>
            <a:r>
              <a:rPr lang="en-US" altLang="en-US" sz="2800" dirty="0" err="1"/>
              <a:t>alkohola</a:t>
            </a:r>
            <a:r>
              <a:rPr lang="en-US" altLang="en-US" sz="2800" dirty="0"/>
              <a:t>, a </a:t>
            </a:r>
            <a:r>
              <a:rPr lang="en-US" altLang="en-US" sz="2800" dirty="0" err="1"/>
              <a:t>kojih</a:t>
            </a:r>
            <a:r>
              <a:rPr lang="en-US" altLang="en-US" sz="2800" dirty="0"/>
              <a:t> </a:t>
            </a:r>
            <a:r>
              <a:rPr lang="en-US" altLang="en-US" sz="2800" dirty="0" err="1"/>
              <a:t>niste</a:t>
            </a:r>
            <a:r>
              <a:rPr lang="en-US" altLang="en-US" sz="2800" dirty="0"/>
              <a:t> </a:t>
            </a:r>
            <a:r>
              <a:rPr lang="en-US" altLang="en-US" sz="2800" dirty="0" err="1"/>
              <a:t>mogli</a:t>
            </a:r>
            <a:r>
              <a:rPr lang="en-US" altLang="en-US" sz="2800" dirty="0"/>
              <a:t> da se </a:t>
            </a:r>
            <a:r>
              <a:rPr lang="en-US" altLang="en-US" sz="2800" dirty="0" err="1"/>
              <a:t>setite</a:t>
            </a:r>
            <a:r>
              <a:rPr lang="en-US" altLang="en-US" sz="2800" dirty="0"/>
              <a:t>? </a:t>
            </a:r>
          </a:p>
          <a:p>
            <a:pPr eaLnBrk="1" hangingPunct="1">
              <a:spcBef>
                <a:spcPct val="0"/>
              </a:spcBef>
              <a:buFontTx/>
              <a:buNone/>
            </a:pPr>
            <a:r>
              <a:rPr lang="en-US" altLang="en-US" sz="2800" dirty="0"/>
              <a:t>3) Da li </a:t>
            </a:r>
            <a:r>
              <a:rPr lang="en-US" altLang="en-US" sz="2800" dirty="0" err="1"/>
              <a:t>ste</a:t>
            </a:r>
            <a:r>
              <a:rPr lang="en-US" altLang="en-US" sz="2800" dirty="0"/>
              <a:t> </a:t>
            </a:r>
            <a:r>
              <a:rPr lang="en-US" altLang="en-US" sz="2800" dirty="0" err="1"/>
              <a:t>bili</a:t>
            </a:r>
            <a:r>
              <a:rPr lang="en-US" altLang="en-US" sz="2800" dirty="0"/>
              <a:t> u </a:t>
            </a:r>
            <a:r>
              <a:rPr lang="en-US" altLang="en-US" sz="2800" dirty="0" err="1"/>
              <a:t>prilici</a:t>
            </a:r>
            <a:r>
              <a:rPr lang="en-US" altLang="en-US" sz="2800" dirty="0"/>
              <a:t> da </a:t>
            </a:r>
            <a:r>
              <a:rPr lang="en-US" altLang="en-US" sz="2800" dirty="0" err="1"/>
              <a:t>zbog</a:t>
            </a:r>
            <a:r>
              <a:rPr lang="en-US" altLang="en-US" sz="2800" dirty="0"/>
              <a:t> </a:t>
            </a:r>
            <a:r>
              <a:rPr lang="en-US" altLang="en-US" sz="2800" dirty="0" err="1"/>
              <a:t>pijenja</a:t>
            </a:r>
            <a:r>
              <a:rPr lang="en-US" altLang="en-US" sz="2800" dirty="0"/>
              <a:t> ne </a:t>
            </a:r>
            <a:r>
              <a:rPr lang="en-US" altLang="en-US" sz="2800" dirty="0" err="1"/>
              <a:t>ispunite</a:t>
            </a:r>
            <a:r>
              <a:rPr lang="en-US" altLang="en-US" sz="2800" dirty="0"/>
              <a:t> </a:t>
            </a:r>
            <a:r>
              <a:rPr lang="sr-Latn-RS" altLang="en-US" sz="2800" dirty="0" smtClean="0"/>
              <a:t>                                               </a:t>
            </a:r>
            <a:r>
              <a:rPr lang="en-US" altLang="en-US" sz="2800" dirty="0" smtClean="0"/>
              <a:t>ono </a:t>
            </a:r>
            <a:r>
              <a:rPr lang="en-US" altLang="en-US" sz="2800" dirty="0" err="1"/>
              <a:t>što</a:t>
            </a:r>
            <a:r>
              <a:rPr lang="en-US" altLang="en-US" sz="2800" dirty="0"/>
              <a:t> se od vas </a:t>
            </a:r>
            <a:r>
              <a:rPr lang="en-US" altLang="en-US" sz="2800" dirty="0" err="1"/>
              <a:t>uobičajeno</a:t>
            </a:r>
            <a:r>
              <a:rPr lang="en-US" altLang="en-US" sz="2800" dirty="0"/>
              <a:t> </a:t>
            </a:r>
            <a:r>
              <a:rPr lang="en-US" altLang="en-US" sz="2800" dirty="0" err="1"/>
              <a:t>očekuje</a:t>
            </a:r>
            <a:r>
              <a:rPr lang="en-US" altLang="en-US" sz="2800" dirty="0"/>
              <a:t>? </a:t>
            </a:r>
          </a:p>
          <a:p>
            <a:pPr eaLnBrk="1" hangingPunct="1">
              <a:spcBef>
                <a:spcPct val="0"/>
              </a:spcBef>
              <a:buFontTx/>
              <a:buNone/>
            </a:pPr>
            <a:r>
              <a:rPr lang="en-US" altLang="en-US" sz="2800" dirty="0"/>
              <a:t>4) Da li </a:t>
            </a:r>
            <a:r>
              <a:rPr lang="en-US" altLang="en-US" sz="2800" dirty="0" err="1"/>
              <a:t>ponekad</a:t>
            </a:r>
            <a:r>
              <a:rPr lang="en-US" altLang="en-US" sz="2800" dirty="0"/>
              <a:t> </a:t>
            </a:r>
            <a:r>
              <a:rPr lang="en-US" altLang="en-US" sz="2800" dirty="0" err="1"/>
              <a:t>popijete</a:t>
            </a:r>
            <a:r>
              <a:rPr lang="en-US" altLang="en-US" sz="2800" dirty="0"/>
              <a:t> </a:t>
            </a:r>
            <a:r>
              <a:rPr lang="en-US" altLang="en-US" sz="2800" dirty="0" err="1"/>
              <a:t>alkoholno</a:t>
            </a:r>
            <a:r>
              <a:rPr lang="en-US" altLang="en-US" sz="2800" dirty="0"/>
              <a:t> </a:t>
            </a:r>
            <a:r>
              <a:rPr lang="en-US" altLang="en-US" sz="2800" dirty="0" err="1"/>
              <a:t>piće</a:t>
            </a:r>
            <a:r>
              <a:rPr lang="en-US" altLang="en-US" sz="2800" dirty="0"/>
              <a:t> </a:t>
            </a:r>
            <a:r>
              <a:rPr lang="sr-Latn-RS" altLang="en-US" sz="2800" dirty="0" smtClean="0"/>
              <a:t>                                                        </a:t>
            </a:r>
            <a:r>
              <a:rPr lang="en-US" altLang="en-US" sz="2800" dirty="0" err="1" smtClean="0"/>
              <a:t>ujutru</a:t>
            </a:r>
            <a:r>
              <a:rPr lang="en-US" altLang="en-US" sz="2800" dirty="0" smtClean="0"/>
              <a:t> </a:t>
            </a:r>
            <a:r>
              <a:rPr lang="en-US" altLang="en-US" sz="2800" dirty="0" err="1"/>
              <a:t>kada</a:t>
            </a:r>
            <a:r>
              <a:rPr lang="en-US" altLang="en-US" sz="2800" dirty="0"/>
              <a:t> </a:t>
            </a:r>
            <a:r>
              <a:rPr lang="en-US" altLang="en-US" sz="2800" dirty="0" err="1"/>
              <a:t>ustanete</a:t>
            </a:r>
            <a:r>
              <a:rPr lang="en-US" altLang="en-US" sz="2800" dirty="0"/>
              <a:t>?</a:t>
            </a:r>
          </a:p>
        </p:txBody>
      </p:sp>
      <p:sp>
        <p:nvSpPr>
          <p:cNvPr id="2" name="TextBox 1"/>
          <p:cNvSpPr txBox="1"/>
          <p:nvPr/>
        </p:nvSpPr>
        <p:spPr>
          <a:xfrm>
            <a:off x="8229600" y="4876800"/>
            <a:ext cx="3810000" cy="1815882"/>
          </a:xfrm>
          <a:prstGeom prst="rect">
            <a:avLst/>
          </a:prstGeom>
          <a:noFill/>
          <a:ln>
            <a:solidFill>
              <a:schemeClr val="accent1">
                <a:lumMod val="75000"/>
              </a:schemeClr>
            </a:solidFill>
          </a:ln>
        </p:spPr>
        <p:txBody>
          <a:bodyPr wrap="square" rtlCol="0">
            <a:spAutoFit/>
          </a:bodyPr>
          <a:lstStyle/>
          <a:p>
            <a:r>
              <a:rPr lang="sr-Latn-RS" sz="2400" dirty="0" smtClean="0"/>
              <a:t>Da li ste se ikada opili?</a:t>
            </a:r>
            <a:endParaRPr lang="sr-Cyrl-RS" sz="2000" dirty="0" smtClean="0"/>
          </a:p>
          <a:p>
            <a:endParaRPr lang="sr-Cyrl-RS" sz="2000" dirty="0" smtClean="0"/>
          </a:p>
          <a:p>
            <a:r>
              <a:rPr lang="sr-Cyrl-RS" sz="2000" dirty="0" smtClean="0"/>
              <a:t> 		</a:t>
            </a:r>
            <a:r>
              <a:rPr lang="sr-Latn-RS" sz="2400" dirty="0" smtClean="0"/>
              <a:t>Da</a:t>
            </a:r>
            <a:endParaRPr lang="sr-Cyrl-RS" sz="2400" dirty="0" smtClean="0"/>
          </a:p>
          <a:p>
            <a:r>
              <a:rPr lang="sr-Cyrl-RS" sz="2000" dirty="0" smtClean="0"/>
              <a:t>			</a:t>
            </a:r>
            <a:endParaRPr lang="sr-Cyrl-RS" sz="2000" dirty="0"/>
          </a:p>
          <a:p>
            <a:r>
              <a:rPr lang="sr-Cyrl-RS" sz="2000" dirty="0" smtClean="0"/>
              <a:t>		</a:t>
            </a:r>
            <a:r>
              <a:rPr lang="sr-Latn-RS" sz="2400" dirty="0" smtClean="0"/>
              <a:t>N</a:t>
            </a:r>
            <a:r>
              <a:rPr lang="sr-Cyrl-RS" sz="2400" dirty="0" smtClean="0"/>
              <a:t>е</a:t>
            </a:r>
            <a:endParaRPr lang="en-US" sz="2000" dirty="0"/>
          </a:p>
        </p:txBody>
      </p:sp>
      <p:sp>
        <p:nvSpPr>
          <p:cNvPr id="3" name="Rectangle 2"/>
          <p:cNvSpPr/>
          <p:nvPr/>
        </p:nvSpPr>
        <p:spPr>
          <a:xfrm>
            <a:off x="8748366" y="5599901"/>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61826" y="6236571"/>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9506154" y="6005362"/>
            <a:ext cx="584202" cy="502725"/>
            <a:chOff x="9717310" y="5932566"/>
            <a:chExt cx="584202" cy="502725"/>
          </a:xfrm>
        </p:grpSpPr>
        <p:sp>
          <p:nvSpPr>
            <p:cNvPr id="4" name="Arc 3"/>
            <p:cNvSpPr/>
            <p:nvPr/>
          </p:nvSpPr>
          <p:spPr>
            <a:xfrm>
              <a:off x="9717310" y="5932566"/>
              <a:ext cx="264889" cy="468234"/>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Arc 8"/>
            <p:cNvSpPr/>
            <p:nvPr/>
          </p:nvSpPr>
          <p:spPr>
            <a:xfrm rot="17293615">
              <a:off x="9824334" y="5958113"/>
              <a:ext cx="431843" cy="522513"/>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5144" y="4406683"/>
            <a:ext cx="1532333" cy="2285999"/>
          </a:xfrm>
          <a:prstGeom prst="rect">
            <a:avLst/>
          </a:prstGeom>
        </p:spPr>
      </p:pic>
    </p:spTree>
    <p:extLst>
      <p:ext uri="{BB962C8B-B14F-4D97-AF65-F5344CB8AC3E}">
        <p14:creationId xmlns:p14="http://schemas.microsoft.com/office/powerpoint/2010/main" val="35755360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28058" y="3630"/>
            <a:ext cx="9601200" cy="1143000"/>
          </a:xfrm>
        </p:spPr>
        <p:txBody>
          <a:bodyPr/>
          <a:lstStyle/>
          <a:p>
            <a:pPr algn="ctr"/>
            <a:r>
              <a:rPr lang="sr-Latn-RS" altLang="en-US" sz="3600" b="1" dirty="0" smtClean="0">
                <a:solidFill>
                  <a:srgbClr val="FF0000"/>
                </a:solidFill>
                <a:latin typeface="Arial" panose="020B0604020202020204" pitchFamily="34" charset="0"/>
                <a:cs typeface="Arial" panose="020B0604020202020204" pitchFamily="34" charset="0"/>
              </a:rPr>
              <a:t>Šteta koja se pripisuje </a:t>
            </a:r>
            <a:r>
              <a:rPr lang="sr-Latn-RS" altLang="en-US" sz="3600" b="1" dirty="0" smtClean="0">
                <a:solidFill>
                  <a:srgbClr val="FF0000"/>
                </a:solidFill>
                <a:latin typeface="Arial" panose="020B0604020202020204" pitchFamily="34" charset="0"/>
                <a:cs typeface="Arial" panose="020B0604020202020204" pitchFamily="34" charset="0"/>
              </a:rPr>
              <a:t/>
            </a:r>
            <a:br>
              <a:rPr lang="sr-Latn-RS" altLang="en-US" sz="3600" b="1" dirty="0" smtClean="0">
                <a:solidFill>
                  <a:srgbClr val="FF0000"/>
                </a:solidFill>
                <a:latin typeface="Arial" panose="020B0604020202020204" pitchFamily="34" charset="0"/>
                <a:cs typeface="Arial" panose="020B0604020202020204" pitchFamily="34" charset="0"/>
              </a:rPr>
            </a:br>
            <a:r>
              <a:rPr lang="sr-Latn-RS" altLang="en-US" sz="3600" b="1" dirty="0" smtClean="0">
                <a:solidFill>
                  <a:srgbClr val="FF0000"/>
                </a:solidFill>
                <a:latin typeface="Arial" panose="020B0604020202020204" pitchFamily="34" charset="0"/>
                <a:cs typeface="Arial" panose="020B0604020202020204" pitchFamily="34" charset="0"/>
              </a:rPr>
              <a:t>upotrebi </a:t>
            </a:r>
            <a:r>
              <a:rPr lang="sr-Latn-RS" altLang="en-US" sz="3600" b="1" dirty="0" smtClean="0">
                <a:solidFill>
                  <a:srgbClr val="FF0000"/>
                </a:solidFill>
                <a:latin typeface="Arial" panose="020B0604020202020204" pitchFamily="34" charset="0"/>
                <a:cs typeface="Arial" panose="020B0604020202020204" pitchFamily="34" charset="0"/>
              </a:rPr>
              <a:t>alkoholnih pića</a:t>
            </a:r>
            <a:endParaRPr lang="en-US" altLang="en-US" sz="3600" b="1" dirty="0">
              <a:solidFill>
                <a:srgbClr val="FF0000"/>
              </a:solidFill>
              <a:latin typeface="Arial" panose="020B0604020202020204" pitchFamily="34" charset="0"/>
              <a:cs typeface="Arial" panose="020B0604020202020204" pitchFamily="34" charset="0"/>
            </a:endParaRPr>
          </a:p>
        </p:txBody>
      </p:sp>
      <p:sp>
        <p:nvSpPr>
          <p:cNvPr id="79875" name="Rectangle 3"/>
          <p:cNvSpPr>
            <a:spLocks noGrp="1" noChangeArrowheads="1"/>
          </p:cNvSpPr>
          <p:nvPr>
            <p:ph type="body" idx="1"/>
          </p:nvPr>
        </p:nvSpPr>
        <p:spPr>
          <a:xfrm>
            <a:off x="152400" y="1019628"/>
            <a:ext cx="11811000" cy="5562600"/>
          </a:xfrm>
        </p:spPr>
        <p:txBody>
          <a:bodyPr/>
          <a:lstStyle/>
          <a:p>
            <a:pPr>
              <a:lnSpc>
                <a:spcPct val="80000"/>
              </a:lnSpc>
            </a:pPr>
            <a:r>
              <a:rPr lang="en-US" altLang="en-US" dirty="0" err="1">
                <a:latin typeface="Arial" panose="020B0604020202020204" pitchFamily="34" charset="0"/>
                <a:cs typeface="Arial" panose="020B0604020202020204" pitchFamily="34" charset="0"/>
              </a:rPr>
              <a:t>Alkohol</a:t>
            </a:r>
            <a:r>
              <a:rPr lang="en-US" altLang="en-US" dirty="0">
                <a:latin typeface="Arial" panose="020B0604020202020204" pitchFamily="34" charset="0"/>
                <a:cs typeface="Arial" panose="020B0604020202020204" pitchFamily="34" charset="0"/>
              </a:rPr>
              <a:t> je </a:t>
            </a:r>
            <a:r>
              <a:rPr lang="en-US" altLang="en-US" dirty="0">
                <a:solidFill>
                  <a:srgbClr val="FF0000"/>
                </a:solidFill>
                <a:latin typeface="Arial" panose="020B0604020202020204" pitchFamily="34" charset="0"/>
                <a:cs typeface="Arial" panose="020B0604020202020204" pitchFamily="34" charset="0"/>
              </a:rPr>
              <a:t>6. </a:t>
            </a:r>
            <a:r>
              <a:rPr lang="en-US" altLang="en-US" dirty="0" err="1">
                <a:solidFill>
                  <a:srgbClr val="FF0000"/>
                </a:solidFill>
                <a:latin typeface="Arial" panose="020B0604020202020204" pitchFamily="34" charset="0"/>
                <a:cs typeface="Arial" panose="020B0604020202020204" pitchFamily="34" charset="0"/>
              </a:rPr>
              <a:t>vodeći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faktor</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rizika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više</a:t>
            </a:r>
            <a:r>
              <a:rPr lang="en-US" altLang="en-US" dirty="0">
                <a:latin typeface="Arial" panose="020B0604020202020204" pitchFamily="34" charset="0"/>
                <a:cs typeface="Arial" panose="020B0604020202020204" pitchFamily="34" charset="0"/>
              </a:rPr>
              <a:t> od </a:t>
            </a:r>
            <a:r>
              <a:rPr lang="en-US" altLang="en-US" dirty="0">
                <a:solidFill>
                  <a:srgbClr val="FF0000"/>
                </a:solidFill>
                <a:latin typeface="Arial" panose="020B0604020202020204" pitchFamily="34" charset="0"/>
                <a:cs typeface="Arial" panose="020B0604020202020204" pitchFamily="34" charset="0"/>
              </a:rPr>
              <a:t>200 </a:t>
            </a:r>
            <a:r>
              <a:rPr lang="en-US" altLang="en-US" dirty="0" err="1">
                <a:solidFill>
                  <a:srgbClr val="FF0000"/>
                </a:solidFill>
                <a:latin typeface="Arial" panose="020B0604020202020204" pitchFamily="34" charset="0"/>
                <a:cs typeface="Arial" panose="020B0604020202020204" pitchFamily="34" charset="0"/>
              </a:rPr>
              <a:t>oboljenja</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prevremenu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smrtnost</a:t>
            </a:r>
            <a:r>
              <a:rPr lang="en-US" altLang="en-US" dirty="0">
                <a:latin typeface="Arial" panose="020B0604020202020204" pitchFamily="34" charset="0"/>
                <a:cs typeface="Arial" panose="020B0604020202020204" pitchFamily="34" charset="0"/>
              </a:rPr>
              <a:t>;</a:t>
            </a:r>
          </a:p>
          <a:p>
            <a:pPr>
              <a:lnSpc>
                <a:spcPct val="80000"/>
              </a:lnSpc>
            </a:pPr>
            <a:r>
              <a:rPr lang="en-US" altLang="en-US" dirty="0" err="1">
                <a:solidFill>
                  <a:srgbClr val="FF0000"/>
                </a:solidFill>
                <a:latin typeface="Arial" panose="020B0604020202020204" pitchFamily="34" charset="0"/>
                <a:cs typeface="Arial" panose="020B0604020202020204" pitchFamily="34" charset="0"/>
              </a:rPr>
              <a:t>Većina</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smrti</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čiji</a:t>
            </a:r>
            <a:r>
              <a:rPr lang="en-US" altLang="en-US" dirty="0">
                <a:latin typeface="Arial" panose="020B0604020202020204" pitchFamily="34" charset="0"/>
                <a:cs typeface="Arial" panose="020B0604020202020204" pitchFamily="34" charset="0"/>
              </a:rPr>
              <a:t> je </a:t>
            </a:r>
            <a:r>
              <a:rPr lang="en-US" altLang="en-US" dirty="0" err="1">
                <a:latin typeface="Arial" panose="020B0604020202020204" pitchFamily="34" charset="0"/>
                <a:cs typeface="Arial" panose="020B0604020202020204" pitchFamily="34" charset="0"/>
              </a:rPr>
              <a:t>doprinosni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činilac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upotreba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alkoholnih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pića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nastala</a:t>
            </a:r>
            <a:r>
              <a:rPr lang="en-US" altLang="en-US" dirty="0">
                <a:latin typeface="Arial" panose="020B0604020202020204" pitchFamily="34" charset="0"/>
                <a:cs typeface="Arial" panose="020B0604020202020204" pitchFamily="34" charset="0"/>
              </a:rPr>
              <a:t> je </a:t>
            </a:r>
            <a:r>
              <a:rPr lang="en-US" altLang="en-US" dirty="0" err="1">
                <a:latin typeface="Arial" panose="020B0604020202020204" pitchFamily="34" charset="0"/>
                <a:cs typeface="Arial" panose="020B0604020202020204" pitchFamily="34" charset="0"/>
              </a:rPr>
              <a:t>usled</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ciroze</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jetre</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raka</a:t>
            </a:r>
            <a:r>
              <a:rPr lang="en-US" altLang="en-US" dirty="0">
                <a:solidFill>
                  <a:srgbClr val="FF0000"/>
                </a:solidFill>
                <a:latin typeface="Arial" panose="020B0604020202020204" pitchFamily="34" charset="0"/>
                <a:cs typeface="Arial" panose="020B0604020202020204" pitchFamily="34" charset="0"/>
              </a:rPr>
              <a:t>, KVB </a:t>
            </a:r>
            <a:r>
              <a:rPr lang="en-US" altLang="en-US" dirty="0" err="1">
                <a:solidFill>
                  <a:srgbClr val="FF0000"/>
                </a:solidFill>
                <a:latin typeface="Arial" panose="020B0604020202020204" pitchFamily="34" charset="0"/>
                <a:cs typeface="Arial" panose="020B0604020202020204" pitchFamily="34" charset="0"/>
              </a:rPr>
              <a:t>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povreda</a:t>
            </a:r>
            <a:r>
              <a:rPr lang="en-US" altLang="en-US" dirty="0">
                <a:latin typeface="Arial" panose="020B0604020202020204" pitchFamily="34" charset="0"/>
                <a:cs typeface="Arial" panose="020B0604020202020204" pitchFamily="34" charset="0"/>
              </a:rPr>
              <a:t>;</a:t>
            </a:r>
          </a:p>
          <a:p>
            <a:pPr>
              <a:lnSpc>
                <a:spcPct val="80000"/>
              </a:lnSpc>
            </a:pPr>
            <a:r>
              <a:rPr lang="en-US" altLang="en-US" dirty="0">
                <a:latin typeface="Arial" panose="020B0604020202020204" pitchFamily="34" charset="0"/>
                <a:cs typeface="Arial" panose="020B0604020202020204" pitchFamily="34" charset="0"/>
              </a:rPr>
              <a:t>U </a:t>
            </a:r>
            <a:r>
              <a:rPr lang="en-US" altLang="en-US" dirty="0" err="1">
                <a:latin typeface="Arial" panose="020B0604020202020204" pitchFamily="34" charset="0"/>
                <a:cs typeface="Arial" panose="020B0604020202020204" pitchFamily="34" charset="0"/>
              </a:rPr>
              <a:t>evropskom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regionu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alkohol</a:t>
            </a:r>
            <a:r>
              <a:rPr lang="en-US" altLang="en-US" dirty="0">
                <a:latin typeface="Arial" panose="020B0604020202020204" pitchFamily="34" charset="0"/>
                <a:cs typeface="Arial" panose="020B0604020202020204" pitchFamily="34" charset="0"/>
              </a:rPr>
              <a:t> se </a:t>
            </a:r>
            <a:r>
              <a:rPr lang="en-US" altLang="en-US" dirty="0" err="1">
                <a:latin typeface="Arial" panose="020B0604020202020204" pitchFamily="34" charset="0"/>
                <a:cs typeface="Arial" panose="020B0604020202020204" pitchFamily="34" charset="0"/>
              </a:rPr>
              <a:t>povezuje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a:t>
            </a:r>
            <a:r>
              <a:rPr lang="en-US" altLang="en-US" dirty="0">
                <a:latin typeface="Arial" panose="020B0604020202020204" pitchFamily="34" charset="0"/>
                <a:cs typeface="Arial" panose="020B0604020202020204" pitchFamily="34" charset="0"/>
              </a:rPr>
              <a:t> </a:t>
            </a:r>
            <a:r>
              <a:rPr lang="en-US" altLang="en-US" dirty="0">
                <a:solidFill>
                  <a:srgbClr val="FF0000"/>
                </a:solidFill>
                <a:latin typeface="Arial" panose="020B0604020202020204" pitchFamily="34" charset="0"/>
                <a:cs typeface="Arial" panose="020B0604020202020204" pitchFamily="34" charset="0"/>
              </a:rPr>
              <a:t>15% </a:t>
            </a:r>
            <a:r>
              <a:rPr lang="en-US" altLang="en-US" dirty="0" err="1">
                <a:solidFill>
                  <a:srgbClr val="FF0000"/>
                </a:solidFill>
                <a:latin typeface="Arial" panose="020B0604020202020204" pitchFamily="34" charset="0"/>
                <a:cs typeface="Arial" panose="020B0604020202020204" pitchFamily="34" charset="0"/>
              </a:rPr>
              <a:t>svih</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uzroka</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smrtnosti</a:t>
            </a:r>
            <a:r>
              <a:rPr lang="en-US" altLang="en-US" dirty="0">
                <a:solidFill>
                  <a:srgbClr val="FF0000"/>
                </a:solidFill>
                <a:latin typeface="Arial" panose="020B0604020202020204" pitchFamily="34" charset="0"/>
                <a:cs typeface="Arial" panose="020B0604020202020204" pitchFamily="34" charset="0"/>
              </a:rPr>
              <a:t>;</a:t>
            </a:r>
          </a:p>
          <a:p>
            <a:pPr>
              <a:lnSpc>
                <a:spcPct val="80000"/>
              </a:lnSpc>
            </a:pPr>
            <a:r>
              <a:rPr lang="en-US" altLang="en-US" dirty="0" err="1">
                <a:solidFill>
                  <a:srgbClr val="FF0000"/>
                </a:solidFill>
                <a:latin typeface="Arial" panose="020B0604020202020204" pitchFamily="34" charset="0"/>
                <a:cs typeface="Arial" panose="020B0604020202020204" pitchFamily="34" charset="0"/>
              </a:rPr>
              <a:t>Najveća</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proporcija</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smrtnosti</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koja</a:t>
            </a:r>
            <a:r>
              <a:rPr lang="en-US" altLang="en-US" dirty="0">
                <a:latin typeface="Arial" panose="020B0604020202020204" pitchFamily="34" charset="0"/>
                <a:cs typeface="Arial" panose="020B0604020202020204" pitchFamily="34" charset="0"/>
              </a:rPr>
              <a:t> se </a:t>
            </a:r>
            <a:r>
              <a:rPr lang="en-US" altLang="en-US" dirty="0" err="1">
                <a:latin typeface="Arial" panose="020B0604020202020204" pitchFamily="34" charset="0"/>
                <a:cs typeface="Arial" panose="020B0604020202020204" pitchFamily="34" charset="0"/>
              </a:rPr>
              <a:t>pripisuje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alkoholu</a:t>
            </a:r>
            <a:r>
              <a:rPr lang="en-US" altLang="en-US" dirty="0">
                <a:latin typeface="Arial" panose="020B0604020202020204" pitchFamily="34" charset="0"/>
                <a:cs typeface="Arial" panose="020B0604020202020204" pitchFamily="34" charset="0"/>
              </a:rPr>
              <a:t> </a:t>
            </a:r>
            <a:r>
              <a:rPr lang="en-US" altLang="en-US" dirty="0">
                <a:solidFill>
                  <a:srgbClr val="FF0000"/>
                </a:solidFill>
                <a:latin typeface="Arial" panose="020B0604020202020204" pitchFamily="34" charset="0"/>
                <a:cs typeface="Arial" panose="020B0604020202020204" pitchFamily="34" charset="0"/>
              </a:rPr>
              <a:t>je </a:t>
            </a:r>
            <a:r>
              <a:rPr lang="en-US" altLang="en-US" dirty="0" err="1">
                <a:solidFill>
                  <a:srgbClr val="FF0000"/>
                </a:solidFill>
                <a:latin typeface="Arial" panose="020B0604020202020204" pitchFamily="34" charset="0"/>
                <a:cs typeface="Arial" panose="020B0604020202020204" pitchFamily="34" charset="0"/>
              </a:rPr>
              <a:t>među</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muškarcima</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dobi</a:t>
            </a:r>
            <a:r>
              <a:rPr lang="en-US" altLang="en-US" dirty="0">
                <a:solidFill>
                  <a:srgbClr val="FF0000"/>
                </a:solidFill>
                <a:latin typeface="Arial" panose="020B0604020202020204" pitchFamily="34" charset="0"/>
                <a:cs typeface="Arial" panose="020B0604020202020204" pitchFamily="34" charset="0"/>
              </a:rPr>
              <a:t> 20–39 </a:t>
            </a:r>
            <a:r>
              <a:rPr lang="en-US" altLang="en-US" dirty="0" err="1">
                <a:solidFill>
                  <a:srgbClr val="FF0000"/>
                </a:solidFill>
                <a:latin typeface="Arial" panose="020B0604020202020204" pitchFamily="34" charset="0"/>
                <a:cs typeface="Arial" panose="020B0604020202020204" pitchFamily="34" charset="0"/>
              </a:rPr>
              <a:t>godina</a:t>
            </a:r>
            <a:r>
              <a:rPr lang="en-US" altLang="en-US" dirty="0">
                <a:latin typeface="Arial" panose="020B0604020202020204" pitchFamily="34" charset="0"/>
                <a:cs typeface="Arial" panose="020B0604020202020204" pitchFamily="34" charset="0"/>
              </a:rPr>
              <a:t>; </a:t>
            </a:r>
          </a:p>
          <a:p>
            <a:pPr>
              <a:lnSpc>
                <a:spcPct val="80000"/>
              </a:lnSpc>
            </a:pPr>
            <a:r>
              <a:rPr lang="en-US" altLang="en-US" b="1" dirty="0" err="1">
                <a:solidFill>
                  <a:srgbClr val="FF0000"/>
                </a:solidFill>
                <a:latin typeface="Arial" panose="020B0604020202020204" pitchFamily="34" charset="0"/>
                <a:cs typeface="Arial" panose="020B0604020202020204" pitchFamily="34" charset="0"/>
              </a:rPr>
              <a:t>Šteta</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prema</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drugima</a:t>
            </a:r>
            <a:r>
              <a:rPr lang="en-US" altLang="en-US" b="1"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ekonomski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troškovi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nasilje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samoubistva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ubistva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porodično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partnersko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saobraćajne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nesreće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oštećenje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imovine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seksualno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nasilje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zlostavljanje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zanemarivanje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dece</a:t>
            </a:r>
            <a:r>
              <a:rPr lang="en-US" altLang="en-US" dirty="0">
                <a:latin typeface="Arial" panose="020B0604020202020204" pitchFamily="34" charset="0"/>
                <a:cs typeface="Arial" panose="020B0604020202020204" pitchFamily="34" charset="0"/>
              </a:rPr>
              <a:t>...</a:t>
            </a:r>
          </a:p>
          <a:p>
            <a:pPr>
              <a:lnSpc>
                <a:spcPct val="80000"/>
              </a:lnSpc>
            </a:pPr>
            <a:r>
              <a:rPr lang="en-US" altLang="en-US" b="1" dirty="0" err="1">
                <a:solidFill>
                  <a:srgbClr val="FF0000"/>
                </a:solidFill>
                <a:latin typeface="Arial" panose="020B0604020202020204" pitchFamily="34" charset="0"/>
                <a:cs typeface="Arial" panose="020B0604020202020204" pitchFamily="34" charset="0"/>
              </a:rPr>
              <a:t>Šteta</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po</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društvo</a:t>
            </a:r>
            <a:r>
              <a:rPr lang="en-US" altLang="en-US" b="1"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urušavanje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ličnih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poslovnih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odnosa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kriminalno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ponašanje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gubitak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produktivnosti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značajni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troškovi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zdravstvene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zaštite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značajni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troškovi</a:t>
            </a:r>
            <a:r>
              <a:rPr lang="en-US" altLang="en-US" dirty="0">
                <a:latin typeface="Arial" panose="020B0604020202020204" pitchFamily="34" charset="0"/>
                <a:cs typeface="Arial" panose="020B0604020202020204" pitchFamily="34" charset="0"/>
              </a:rPr>
              <a:t> dr. </a:t>
            </a:r>
            <a:r>
              <a:rPr lang="en-US" altLang="en-US" dirty="0" err="1">
                <a:latin typeface="Arial" panose="020B0604020202020204" pitchFamily="34" charset="0"/>
                <a:cs typeface="Arial" panose="020B0604020202020204" pitchFamily="34" charset="0"/>
              </a:rPr>
              <a:t>oblika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osiguranja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lica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imovine</a:t>
            </a:r>
            <a:r>
              <a:rPr lang="en-US"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451195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81000" y="3810000"/>
            <a:ext cx="11582400" cy="257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14400"/>
            <a:r>
              <a:rPr lang="en-US" sz="3200" dirty="0">
                <a:latin typeface="Arial" panose="020B0604020202020204" pitchFamily="34" charset="0"/>
                <a:cs typeface="Arial" panose="020B0604020202020204" pitchFamily="34" charset="0"/>
              </a:rPr>
              <a:t>U </a:t>
            </a:r>
            <a:r>
              <a:rPr lang="en-US" sz="3200" dirty="0" err="1">
                <a:latin typeface="Arial" panose="020B0604020202020204" pitchFamily="34" charset="0"/>
                <a:cs typeface="Arial" panose="020B0604020202020204" pitchFamily="34" charset="0"/>
              </a:rPr>
              <a:t>različitim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razvojnim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fazama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roditelji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kao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deca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imaju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različite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razvojne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zadatke</a:t>
            </a:r>
            <a:r>
              <a:rPr lang="en-US" sz="3200" dirty="0">
                <a:latin typeface="Arial" panose="020B0604020202020204" pitchFamily="34" charset="0"/>
                <a:cs typeface="Arial" panose="020B0604020202020204" pitchFamily="34" charset="0"/>
              </a:rPr>
              <a:t> u </a:t>
            </a:r>
            <a:r>
              <a:rPr lang="en-US" sz="3200" dirty="0" err="1">
                <a:latin typeface="Arial" panose="020B0604020202020204" pitchFamily="34" charset="0"/>
                <a:cs typeface="Arial" panose="020B0604020202020204" pitchFamily="34" charset="0"/>
              </a:rPr>
              <a:t>prevenciji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zdravlje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štetnih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obrazaca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ponašanja</a:t>
            </a:r>
            <a:r>
              <a:rPr lang="en-US" sz="3200" dirty="0">
                <a:latin typeface="Arial" panose="020B0604020202020204" pitchFamily="34" charset="0"/>
                <a:cs typeface="Arial" panose="020B0604020202020204" pitchFamily="34" charset="0"/>
              </a:rPr>
              <a:t>. </a:t>
            </a:r>
          </a:p>
          <a:p>
            <a:pPr algn="ctr" defTabSz="914400"/>
            <a:r>
              <a:rPr lang="en-US" sz="3200" dirty="0" err="1">
                <a:latin typeface="Arial" panose="020B0604020202020204" pitchFamily="34" charset="0"/>
                <a:cs typeface="Arial" panose="020B0604020202020204" pitchFamily="34" charset="0"/>
              </a:rPr>
              <a:t>Iako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mnogi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činioci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utiču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formiranje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ponašanja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dece</a:t>
            </a:r>
            <a:r>
              <a:rPr lang="en-US" sz="3200" dirty="0">
                <a:latin typeface="Arial" panose="020B0604020202020204" pitchFamily="34" charset="0"/>
                <a:cs typeface="Arial" panose="020B0604020202020204" pitchFamily="34" charset="0"/>
              </a:rPr>
              <a:t> u </a:t>
            </a:r>
            <a:r>
              <a:rPr lang="en-US" sz="3200" dirty="0" err="1">
                <a:latin typeface="Arial" panose="020B0604020202020204" pitchFamily="34" charset="0"/>
                <a:cs typeface="Arial" panose="020B0604020202020204" pitchFamily="34" charset="0"/>
              </a:rPr>
              <a:t>odnosu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zdravlje</a:t>
            </a:r>
            <a:r>
              <a:rPr lang="en-US" sz="3200" dirty="0">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prvi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najdugotrajniji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faktor</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uticaja</a:t>
            </a:r>
            <a:r>
              <a:rPr lang="en-US" sz="3200" dirty="0">
                <a:solidFill>
                  <a:srgbClr val="FF0000"/>
                </a:solidFill>
                <a:latin typeface="Arial" panose="020B0604020202020204" pitchFamily="34" charset="0"/>
                <a:cs typeface="Arial" panose="020B0604020202020204" pitchFamily="34" charset="0"/>
              </a:rPr>
              <a:t> je </a:t>
            </a:r>
            <a:r>
              <a:rPr lang="en-US" sz="3200" dirty="0" err="1">
                <a:solidFill>
                  <a:srgbClr val="FF0000"/>
                </a:solidFill>
                <a:latin typeface="Arial" panose="020B0604020202020204" pitchFamily="34" charset="0"/>
                <a:cs typeface="Arial" panose="020B0604020202020204" pitchFamily="34" charset="0"/>
              </a:rPr>
              <a:t>lični</a:t>
            </a:r>
            <a:r>
              <a:rPr lang="en-US" sz="3200" dirty="0">
                <a:solidFill>
                  <a:srgbClr val="FF0000"/>
                </a:solidFill>
                <a:latin typeface="Arial" panose="020B0604020202020204" pitchFamily="34" charset="0"/>
                <a:cs typeface="Arial" panose="020B0604020202020204" pitchFamily="34" charset="0"/>
              </a:rPr>
              <a:t> primer </a:t>
            </a:r>
            <a:r>
              <a:rPr lang="en-US" sz="3200" dirty="0" err="1">
                <a:solidFill>
                  <a:srgbClr val="FF0000"/>
                </a:solidFill>
                <a:latin typeface="Arial" panose="020B0604020202020204" pitchFamily="34" charset="0"/>
                <a:cs typeface="Arial" panose="020B0604020202020204" pitchFamily="34" charset="0"/>
              </a:rPr>
              <a:t>roditelja</a:t>
            </a:r>
            <a:r>
              <a:rPr lang="en-US" sz="3200" dirty="0">
                <a:solidFill>
                  <a:srgbClr val="FF0000"/>
                </a:solidFill>
                <a:latin typeface="Arial" panose="020B0604020202020204" pitchFamily="34" charset="0"/>
                <a:cs typeface="Arial" panose="020B0604020202020204" pitchFamily="34" charset="0"/>
              </a:rPr>
              <a:t>/</a:t>
            </a:r>
            <a:r>
              <a:rPr lang="en-US" sz="3200" dirty="0" err="1">
                <a:solidFill>
                  <a:srgbClr val="FF0000"/>
                </a:solidFill>
                <a:latin typeface="Arial" panose="020B0604020202020204" pitchFamily="34" charset="0"/>
                <a:cs typeface="Arial" panose="020B0604020202020204" pitchFamily="34" charset="0"/>
              </a:rPr>
              <a:t>staratelja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članova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porodice</a:t>
            </a:r>
            <a:r>
              <a:rPr lang="en-US" sz="3200" dirty="0">
                <a:latin typeface="Arial" panose="020B0604020202020204" pitchFamily="34" charset="0"/>
                <a:cs typeface="Arial" panose="020B0604020202020204" pitchFamily="34" charset="0"/>
              </a:rPr>
              <a:t>. </a:t>
            </a:r>
          </a:p>
        </p:txBody>
      </p:sp>
      <p:sp>
        <p:nvSpPr>
          <p:cNvPr id="3074" name="Rectangle 2"/>
          <p:cNvSpPr>
            <a:spLocks noGrp="1" noChangeArrowheads="1"/>
          </p:cNvSpPr>
          <p:nvPr>
            <p:ph type="title"/>
          </p:nvPr>
        </p:nvSpPr>
        <p:spPr>
          <a:xfrm>
            <a:off x="304800" y="533400"/>
            <a:ext cx="11201400" cy="2743200"/>
          </a:xfrm>
        </p:spPr>
        <p:txBody>
          <a:bodyPr/>
          <a:lstStyle/>
          <a:p>
            <a:pPr algn="r" eaLnBrk="1" hangingPunct="1"/>
            <a:r>
              <a:rPr lang="en-US" altLang="en-US" sz="5400" b="1" dirty="0">
                <a:solidFill>
                  <a:srgbClr val="FF0000"/>
                </a:solidFill>
                <a:latin typeface="Arial" panose="020B0604020202020204" pitchFamily="34" charset="0"/>
                <a:cs typeface="Arial" panose="020B0604020202020204" pitchFamily="34" charset="0"/>
              </a:rPr>
              <a:t>„Ne </a:t>
            </a:r>
            <a:r>
              <a:rPr lang="en-US" altLang="en-US" sz="5400" b="1" dirty="0" err="1">
                <a:solidFill>
                  <a:srgbClr val="FF0000"/>
                </a:solidFill>
                <a:latin typeface="Arial" panose="020B0604020202020204" pitchFamily="34" charset="0"/>
                <a:cs typeface="Arial" panose="020B0604020202020204" pitchFamily="34" charset="0"/>
              </a:rPr>
              <a:t>brinite</a:t>
            </a:r>
            <a:r>
              <a:rPr lang="en-US" altLang="en-US" sz="5400" b="1" dirty="0">
                <a:solidFill>
                  <a:srgbClr val="FF0000"/>
                </a:solidFill>
                <a:latin typeface="Arial" panose="020B0604020202020204" pitchFamily="34" charset="0"/>
                <a:cs typeface="Arial" panose="020B0604020202020204" pitchFamily="34" charset="0"/>
              </a:rPr>
              <a:t> </a:t>
            </a:r>
            <a:r>
              <a:rPr lang="en-US" altLang="en-US" sz="5400" b="1" dirty="0" err="1">
                <a:solidFill>
                  <a:srgbClr val="FF0000"/>
                </a:solidFill>
                <a:latin typeface="Arial" panose="020B0604020202020204" pitchFamily="34" charset="0"/>
                <a:cs typeface="Arial" panose="020B0604020202020204" pitchFamily="34" charset="0"/>
              </a:rPr>
              <a:t>mnogo</a:t>
            </a:r>
            <a:r>
              <a:rPr lang="en-US" altLang="en-US" sz="5400" b="1" dirty="0">
                <a:solidFill>
                  <a:srgbClr val="FF0000"/>
                </a:solidFill>
                <a:latin typeface="Arial" panose="020B0604020202020204" pitchFamily="34" charset="0"/>
                <a:cs typeface="Arial" panose="020B0604020202020204" pitchFamily="34" charset="0"/>
              </a:rPr>
              <a:t> da li vas </a:t>
            </a:r>
            <a:r>
              <a:rPr lang="en-US" altLang="en-US" sz="5400" b="1" dirty="0" err="1">
                <a:solidFill>
                  <a:srgbClr val="FF0000"/>
                </a:solidFill>
                <a:latin typeface="Arial" panose="020B0604020202020204" pitchFamily="34" charset="0"/>
                <a:cs typeface="Arial" panose="020B0604020202020204" pitchFamily="34" charset="0"/>
              </a:rPr>
              <a:t>deca</a:t>
            </a:r>
            <a:r>
              <a:rPr lang="en-US" altLang="en-US" sz="5400" b="1" dirty="0">
                <a:solidFill>
                  <a:srgbClr val="FF0000"/>
                </a:solidFill>
                <a:latin typeface="Arial" panose="020B0604020202020204" pitchFamily="34" charset="0"/>
                <a:cs typeface="Arial" panose="020B0604020202020204" pitchFamily="34" charset="0"/>
              </a:rPr>
              <a:t> </a:t>
            </a:r>
            <a:r>
              <a:rPr lang="en-US" altLang="en-US" sz="5400" b="1" dirty="0" err="1">
                <a:solidFill>
                  <a:srgbClr val="FF0000"/>
                </a:solidFill>
                <a:latin typeface="Arial" panose="020B0604020202020204" pitchFamily="34" charset="0"/>
                <a:cs typeface="Arial" panose="020B0604020202020204" pitchFamily="34" charset="0"/>
              </a:rPr>
              <a:t>slušaju</a:t>
            </a:r>
            <a:r>
              <a:rPr lang="en-US" altLang="en-US" sz="5400" b="1" dirty="0">
                <a:solidFill>
                  <a:srgbClr val="FF0000"/>
                </a:solidFill>
                <a:latin typeface="Arial" panose="020B0604020202020204" pitchFamily="34" charset="0"/>
                <a:cs typeface="Arial" panose="020B0604020202020204" pitchFamily="34" charset="0"/>
              </a:rPr>
              <a:t>, </a:t>
            </a:r>
            <a:r>
              <a:rPr lang="en-US" altLang="en-US" sz="5400" b="1" dirty="0" err="1">
                <a:solidFill>
                  <a:srgbClr val="FF0000"/>
                </a:solidFill>
                <a:latin typeface="Arial" panose="020B0604020202020204" pitchFamily="34" charset="0"/>
                <a:cs typeface="Arial" panose="020B0604020202020204" pitchFamily="34" charset="0"/>
              </a:rPr>
              <a:t>brinite</a:t>
            </a:r>
            <a:r>
              <a:rPr lang="en-US" altLang="en-US" sz="5400" b="1" dirty="0">
                <a:solidFill>
                  <a:srgbClr val="FF0000"/>
                </a:solidFill>
                <a:latin typeface="Arial" panose="020B0604020202020204" pitchFamily="34" charset="0"/>
                <a:cs typeface="Arial" panose="020B0604020202020204" pitchFamily="34" charset="0"/>
              </a:rPr>
              <a:t> da li vas </a:t>
            </a:r>
            <a:r>
              <a:rPr lang="en-US" altLang="en-US" sz="5400" b="1" dirty="0" err="1">
                <a:solidFill>
                  <a:srgbClr val="FF0000"/>
                </a:solidFill>
                <a:latin typeface="Arial" panose="020B0604020202020204" pitchFamily="34" charset="0"/>
                <a:cs typeface="Arial" panose="020B0604020202020204" pitchFamily="34" charset="0"/>
              </a:rPr>
              <a:t>gledaju</a:t>
            </a:r>
            <a:r>
              <a:rPr lang="en-US" altLang="en-US" sz="5400" b="1" dirty="0">
                <a:solidFill>
                  <a:srgbClr val="FF0000"/>
                </a:solidFill>
                <a:latin typeface="Arial" panose="020B0604020202020204" pitchFamily="34" charset="0"/>
                <a:cs typeface="Arial" panose="020B0604020202020204" pitchFamily="34" charset="0"/>
              </a:rPr>
              <a:t>.“</a:t>
            </a:r>
            <a:br>
              <a:rPr lang="en-US" altLang="en-US" sz="5400" b="1" dirty="0">
                <a:solidFill>
                  <a:srgbClr val="FF0000"/>
                </a:solidFill>
                <a:latin typeface="Arial" panose="020B0604020202020204" pitchFamily="34" charset="0"/>
                <a:cs typeface="Arial" panose="020B0604020202020204" pitchFamily="34" charset="0"/>
              </a:rPr>
            </a:br>
            <a:r>
              <a:rPr lang="en-US" altLang="en-US" sz="5400" b="1" dirty="0">
                <a:solidFill>
                  <a:srgbClr val="FF0000"/>
                </a:solidFill>
                <a:latin typeface="Arial" panose="020B0604020202020204" pitchFamily="34" charset="0"/>
                <a:cs typeface="Arial" panose="020B0604020202020204" pitchFamily="34" charset="0"/>
              </a:rPr>
              <a:t>   </a:t>
            </a:r>
            <a:r>
              <a:rPr lang="en-US" altLang="en-US" sz="4000" b="1" dirty="0">
                <a:solidFill>
                  <a:srgbClr val="FF0000"/>
                </a:solidFill>
                <a:latin typeface="Arial" panose="020B0604020202020204" pitchFamily="34" charset="0"/>
                <a:cs typeface="Arial" panose="020B0604020202020204" pitchFamily="34" charset="0"/>
              </a:rPr>
              <a:t>Robert </a:t>
            </a:r>
            <a:r>
              <a:rPr lang="en-US" altLang="en-US" sz="4000" b="1" dirty="0" err="1">
                <a:solidFill>
                  <a:srgbClr val="FF0000"/>
                </a:solidFill>
                <a:latin typeface="Arial" panose="020B0604020202020204" pitchFamily="34" charset="0"/>
                <a:cs typeface="Arial" panose="020B0604020202020204" pitchFamily="34" charset="0"/>
              </a:rPr>
              <a:t>Fulgam</a:t>
            </a:r>
            <a:endParaRPr lang="en-GB" altLang="en-US" sz="5400" b="1" dirty="0" smtClean="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28172" y="304800"/>
            <a:ext cx="11430000" cy="762000"/>
          </a:xfrm>
        </p:spPr>
        <p:txBody>
          <a:bodyPr/>
          <a:lstStyle/>
          <a:p>
            <a:pPr algn="ctr" eaLnBrk="1" hangingPunct="1"/>
            <a:r>
              <a:rPr lang="en-US" altLang="en-US" sz="3200" b="1" dirty="0" err="1">
                <a:solidFill>
                  <a:srgbClr val="FF0000"/>
                </a:solidFill>
                <a:latin typeface="Arial" panose="020B0604020202020204" pitchFamily="34" charset="0"/>
                <a:cs typeface="Arial" panose="020B0604020202020204" pitchFamily="34" charset="0"/>
              </a:rPr>
              <a:t>Roditeljske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strategije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korisne</a:t>
            </a:r>
            <a:r>
              <a:rPr lang="en-US" altLang="en-US" sz="3200" b="1" dirty="0">
                <a:solidFill>
                  <a:srgbClr val="FF0000"/>
                </a:solidFill>
                <a:latin typeface="Arial" panose="020B0604020202020204" pitchFamily="34" charset="0"/>
                <a:cs typeface="Arial" panose="020B0604020202020204" pitchFamily="34" charset="0"/>
              </a:rPr>
              <a:t> u </a:t>
            </a:r>
            <a:r>
              <a:rPr lang="en-US" altLang="en-US" sz="3200" b="1" dirty="0" err="1">
                <a:solidFill>
                  <a:srgbClr val="FF0000"/>
                </a:solidFill>
                <a:latin typeface="Arial" panose="020B0604020202020204" pitchFamily="34" charset="0"/>
                <a:cs typeface="Arial" panose="020B0604020202020204" pitchFamily="34" charset="0"/>
              </a:rPr>
              <a:t>prevenciji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štetne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visokorizične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upotrebe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alkohola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denormalizaciji</a:t>
            </a:r>
            <a:endParaRPr lang="en-US" altLang="en-US" sz="3200" b="1" dirty="0">
              <a:solidFill>
                <a:srgbClr val="FF0000"/>
              </a:solidFill>
              <a:latin typeface="Arial" panose="020B0604020202020204" pitchFamily="34" charset="0"/>
              <a:cs typeface="Arial" panose="020B0604020202020204" pitchFamily="34" charset="0"/>
            </a:endParaRPr>
          </a:p>
        </p:txBody>
      </p:sp>
      <p:sp>
        <p:nvSpPr>
          <p:cNvPr id="82947" name="Rectangle 3"/>
          <p:cNvSpPr>
            <a:spLocks noGrp="1" noChangeArrowheads="1"/>
          </p:cNvSpPr>
          <p:nvPr>
            <p:ph type="body" idx="1"/>
          </p:nvPr>
        </p:nvSpPr>
        <p:spPr>
          <a:xfrm>
            <a:off x="609600" y="1241425"/>
            <a:ext cx="10121900" cy="4473575"/>
          </a:xfrm>
        </p:spPr>
        <p:txBody>
          <a:bodyPr/>
          <a:lstStyle/>
          <a:p>
            <a:pPr marL="0" indent="0" eaLnBrk="1" hangingPunct="1">
              <a:buNone/>
            </a:pPr>
            <a:r>
              <a:rPr lang="sr-Latn-RS" altLang="en-US" sz="3200" b="1" dirty="0" smtClean="0">
                <a:solidFill>
                  <a:srgbClr val="FF0000"/>
                </a:solidFill>
                <a:latin typeface="Arial" panose="020B0604020202020204" pitchFamily="34" charset="0"/>
                <a:cs typeface="Arial" panose="020B0604020202020204" pitchFamily="34" charset="0"/>
              </a:rPr>
              <a:t>  </a:t>
            </a:r>
            <a:r>
              <a:rPr lang="en-US" altLang="en-US" sz="3200" b="1" dirty="0" err="1" smtClean="0">
                <a:solidFill>
                  <a:srgbClr val="FF0000"/>
                </a:solidFill>
                <a:latin typeface="Arial" panose="020B0604020202020204" pitchFamily="34" charset="0"/>
                <a:cs typeface="Arial" panose="020B0604020202020204" pitchFamily="34" charset="0"/>
              </a:rPr>
              <a:t>Lični</a:t>
            </a:r>
            <a:r>
              <a:rPr lang="en-US" altLang="en-US" sz="3200" b="1" dirty="0" smtClean="0">
                <a:solidFill>
                  <a:srgbClr val="FF0000"/>
                </a:solidFill>
                <a:latin typeface="Arial" panose="020B0604020202020204" pitchFamily="34" charset="0"/>
                <a:cs typeface="Arial" panose="020B0604020202020204" pitchFamily="34" charset="0"/>
              </a:rPr>
              <a:t> </a:t>
            </a:r>
            <a:r>
              <a:rPr lang="en-US" altLang="en-US" sz="3200" b="1" dirty="0">
                <a:solidFill>
                  <a:srgbClr val="FF0000"/>
                </a:solidFill>
                <a:latin typeface="Arial" panose="020B0604020202020204" pitchFamily="34" charset="0"/>
                <a:cs typeface="Arial" panose="020B0604020202020204" pitchFamily="34" charset="0"/>
              </a:rPr>
              <a:t>primer:</a:t>
            </a:r>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Ne </a:t>
            </a:r>
            <a:r>
              <a:rPr lang="en-US" altLang="en-US" dirty="0" err="1">
                <a:latin typeface="Arial" panose="020B0604020202020204" pitchFamily="34" charset="0"/>
                <a:cs typeface="Arial" panose="020B0604020202020204" pitchFamily="34" charset="0"/>
              </a:rPr>
              <a:t>piti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uopšte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alkoholna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pića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ili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poznavati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meru</a:t>
            </a:r>
            <a:r>
              <a:rPr lang="en-US" altLang="en-US" dirty="0">
                <a:latin typeface="Arial" panose="020B0604020202020204" pitchFamily="34" charset="0"/>
                <a:cs typeface="Arial" panose="020B0604020202020204" pitchFamily="34" charset="0"/>
              </a:rPr>
              <a:t> (ne </a:t>
            </a:r>
            <a:r>
              <a:rPr lang="en-US" altLang="en-US" dirty="0" err="1">
                <a:latin typeface="Arial" panose="020B0604020202020204" pitchFamily="34" charset="0"/>
                <a:cs typeface="Arial" panose="020B0604020202020204" pitchFamily="34" charset="0"/>
              </a:rPr>
              <a:t>ličnu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nego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preporučenu</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za</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potpuno</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zdrave</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ljude</a:t>
            </a:r>
            <a:r>
              <a:rPr lang="en-US" altLang="en-US" dirty="0">
                <a:solidFill>
                  <a:srgbClr val="FF0000"/>
                </a:solidFill>
                <a:latin typeface="Arial" panose="020B0604020202020204" pitchFamily="34" charset="0"/>
                <a:cs typeface="Arial" panose="020B0604020202020204" pitchFamily="34" charset="0"/>
              </a:rPr>
              <a:t> - 1 </a:t>
            </a:r>
            <a:r>
              <a:rPr lang="en-US" altLang="en-US" dirty="0" err="1">
                <a:solidFill>
                  <a:srgbClr val="FF0000"/>
                </a:solidFill>
                <a:latin typeface="Arial" panose="020B0604020202020204" pitchFamily="34" charset="0"/>
                <a:cs typeface="Arial" panose="020B0604020202020204" pitchFamily="34" charset="0"/>
              </a:rPr>
              <a:t>piće</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za</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žene</a:t>
            </a:r>
            <a:r>
              <a:rPr lang="en-US" altLang="en-US" dirty="0">
                <a:solidFill>
                  <a:srgbClr val="FF0000"/>
                </a:solidFill>
                <a:latin typeface="Arial" panose="020B0604020202020204" pitchFamily="34" charset="0"/>
                <a:cs typeface="Arial" panose="020B0604020202020204" pitchFamily="34" charset="0"/>
              </a:rPr>
              <a:t>, 2 </a:t>
            </a:r>
            <a:r>
              <a:rPr lang="en-US" altLang="en-US" dirty="0" err="1">
                <a:solidFill>
                  <a:srgbClr val="FF0000"/>
                </a:solidFill>
                <a:latin typeface="Arial" panose="020B0604020202020204" pitchFamily="34" charset="0"/>
                <a:cs typeface="Arial" panose="020B0604020202020204" pitchFamily="34" charset="0"/>
              </a:rPr>
              <a:t>za</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muškarce</a:t>
            </a:r>
            <a:r>
              <a:rPr lang="en-US" altLang="en-US" dirty="0">
                <a:solidFill>
                  <a:srgbClr val="FF0000"/>
                </a:solidFill>
                <a:latin typeface="Arial" panose="020B0604020202020204" pitchFamily="34" charset="0"/>
                <a:cs typeface="Arial" panose="020B0604020202020204" pitchFamily="34" charset="0"/>
              </a:rPr>
              <a:t> ne </a:t>
            </a:r>
            <a:r>
              <a:rPr lang="en-US" altLang="en-US" dirty="0" err="1">
                <a:solidFill>
                  <a:srgbClr val="FF0000"/>
                </a:solidFill>
                <a:latin typeface="Arial" panose="020B0604020202020204" pitchFamily="34" charset="0"/>
                <a:cs typeface="Arial" panose="020B0604020202020204" pitchFamily="34" charset="0"/>
              </a:rPr>
              <a:t>češće</a:t>
            </a:r>
            <a:r>
              <a:rPr lang="en-US" altLang="en-US" dirty="0">
                <a:solidFill>
                  <a:srgbClr val="FF0000"/>
                </a:solidFill>
                <a:latin typeface="Arial" panose="020B0604020202020204" pitchFamily="34" charset="0"/>
                <a:cs typeface="Arial" panose="020B0604020202020204" pitchFamily="34" charset="0"/>
              </a:rPr>
              <a:t> od 2 puta </a:t>
            </a:r>
            <a:r>
              <a:rPr lang="en-US" altLang="en-US" dirty="0" err="1">
                <a:solidFill>
                  <a:srgbClr val="FF0000"/>
                </a:solidFill>
                <a:latin typeface="Arial" panose="020B0604020202020204" pitchFamily="34" charset="0"/>
                <a:cs typeface="Arial" panose="020B0604020202020204" pitchFamily="34" charset="0"/>
              </a:rPr>
              <a:t>nedeljno</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nikada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prilikom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učešća</a:t>
            </a:r>
            <a:r>
              <a:rPr lang="en-US" altLang="en-US" dirty="0">
                <a:latin typeface="Arial" panose="020B0604020202020204" pitchFamily="34" charset="0"/>
                <a:cs typeface="Arial" panose="020B0604020202020204" pitchFamily="34" charset="0"/>
              </a:rPr>
              <a:t> </a:t>
            </a:r>
            <a:r>
              <a:rPr lang="en-US" altLang="en-US" dirty="0">
                <a:solidFill>
                  <a:srgbClr val="FF0000"/>
                </a:solidFill>
                <a:latin typeface="Arial" panose="020B0604020202020204" pitchFamily="34" charset="0"/>
                <a:cs typeface="Arial" panose="020B0604020202020204" pitchFamily="34" charset="0"/>
              </a:rPr>
              <a:t>u </a:t>
            </a:r>
            <a:r>
              <a:rPr lang="en-US" altLang="en-US" dirty="0" err="1">
                <a:solidFill>
                  <a:srgbClr val="FF0000"/>
                </a:solidFill>
                <a:latin typeface="Arial" panose="020B0604020202020204" pitchFamily="34" charset="0"/>
                <a:cs typeface="Arial" panose="020B0604020202020204" pitchFamily="34" charset="0"/>
              </a:rPr>
              <a:t>saobraćaju</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ili</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na</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poslu</a:t>
            </a:r>
            <a:r>
              <a:rPr lang="en-US" altLang="en-US" dirty="0">
                <a:latin typeface="Arial" panose="020B0604020202020204" pitchFamily="34" charset="0"/>
                <a:cs typeface="Arial" panose="020B0604020202020204" pitchFamily="34" charset="0"/>
              </a:rPr>
              <a:t>);</a:t>
            </a:r>
          </a:p>
          <a:p>
            <a:pPr eaLnBrk="1" hangingPunct="1"/>
            <a:r>
              <a:rPr lang="en-US" altLang="en-US" dirty="0">
                <a:latin typeface="Arial" panose="020B0604020202020204" pitchFamily="34" charset="0"/>
                <a:cs typeface="Arial" panose="020B0604020202020204" pitchFamily="34" charset="0"/>
              </a:rPr>
              <a:t>Ne </a:t>
            </a:r>
            <a:r>
              <a:rPr lang="en-US" altLang="en-US" dirty="0" err="1">
                <a:latin typeface="Arial" panose="020B0604020202020204" pitchFamily="34" charset="0"/>
                <a:cs typeface="Arial" panose="020B0604020202020204" pitchFamily="34" charset="0"/>
              </a:rPr>
              <a:t>konzumirati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alkohol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pred</a:t>
            </a:r>
            <a:r>
              <a:rPr lang="en-US" altLang="en-US" dirty="0">
                <a:latin typeface="Arial" panose="020B0604020202020204" pitchFamily="34" charset="0"/>
                <a:cs typeface="Arial" panose="020B0604020202020204" pitchFamily="34" charset="0"/>
              </a:rPr>
              <a:t> decom </a:t>
            </a:r>
            <a:r>
              <a:rPr lang="en-US" altLang="en-US" dirty="0" err="1">
                <a:latin typeface="Arial" panose="020B0604020202020204" pitchFamily="34" charset="0"/>
                <a:cs typeface="Arial" panose="020B0604020202020204" pitchFamily="34" charset="0"/>
              </a:rPr>
              <a:t>ili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izbegavati</a:t>
            </a:r>
            <a:r>
              <a:rPr lang="en-US" altLang="en-US" dirty="0">
                <a:latin typeface="Arial" panose="020B0604020202020204" pitchFamily="34" charset="0"/>
                <a:cs typeface="Arial" panose="020B0604020202020204" pitchFamily="34" charset="0"/>
              </a:rPr>
              <a:t>; </a:t>
            </a:r>
          </a:p>
          <a:p>
            <a:pPr eaLnBrk="1" hangingPunct="1"/>
            <a:r>
              <a:rPr lang="en-US" altLang="en-US" dirty="0">
                <a:latin typeface="Arial" panose="020B0604020202020204" pitchFamily="34" charset="0"/>
                <a:cs typeface="Arial" panose="020B0604020202020204" pitchFamily="34" charset="0"/>
              </a:rPr>
              <a:t>Ne </a:t>
            </a:r>
            <a:r>
              <a:rPr lang="en-US" altLang="en-US" dirty="0" err="1">
                <a:latin typeface="Arial" panose="020B0604020202020204" pitchFamily="34" charset="0"/>
                <a:cs typeface="Arial" panose="020B0604020202020204" pitchFamily="34" charset="0"/>
              </a:rPr>
              <a:t>praviti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sopstvena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pića</a:t>
            </a:r>
            <a:r>
              <a:rPr lang="en-US" altLang="en-US" dirty="0">
                <a:latin typeface="Arial" panose="020B0604020202020204" pitchFamily="34" charset="0"/>
                <a:cs typeface="Arial" panose="020B0604020202020204" pitchFamily="34" charset="0"/>
              </a:rPr>
              <a:t> bez </a:t>
            </a:r>
            <a:r>
              <a:rPr lang="en-US" altLang="en-US" dirty="0" err="1">
                <a:latin typeface="Arial" panose="020B0604020202020204" pitchFamily="34" charset="0"/>
                <a:cs typeface="Arial" panose="020B0604020202020204" pitchFamily="34" charset="0"/>
              </a:rPr>
              <a:t>dozvole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ne </a:t>
            </a:r>
            <a:r>
              <a:rPr lang="en-US" altLang="en-US" dirty="0" err="1">
                <a:latin typeface="Arial" panose="020B0604020202020204" pitchFamily="34" charset="0"/>
                <a:cs typeface="Arial" panose="020B0604020202020204" pitchFamily="34" charset="0"/>
              </a:rPr>
              <a:t>kupovati</a:t>
            </a:r>
            <a:r>
              <a:rPr lang="en-US" altLang="en-US" dirty="0">
                <a:latin typeface="Arial" panose="020B0604020202020204" pitchFamily="34" charset="0"/>
                <a:cs typeface="Arial" panose="020B0604020202020204" pitchFamily="34" charset="0"/>
              </a:rPr>
              <a:t> od </a:t>
            </a:r>
            <a:r>
              <a:rPr lang="en-US" altLang="en-US" dirty="0" err="1">
                <a:latin typeface="Arial" panose="020B0604020202020204" pitchFamily="34" charset="0"/>
                <a:cs typeface="Arial" panose="020B0604020202020204" pitchFamily="34" charset="0"/>
              </a:rPr>
              <a:t>neregistrovanih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proizvođača</a:t>
            </a:r>
            <a:r>
              <a:rPr lang="en-US" altLang="en-US" dirty="0">
                <a:latin typeface="Arial" panose="020B0604020202020204" pitchFamily="34" charset="0"/>
                <a:cs typeface="Arial" panose="020B0604020202020204" pitchFamily="34" charset="0"/>
              </a:rPr>
              <a:t>; </a:t>
            </a:r>
          </a:p>
          <a:p>
            <a:pPr eaLnBrk="1" hangingPunct="1"/>
            <a:r>
              <a:rPr lang="en-US" altLang="en-US" dirty="0">
                <a:latin typeface="Arial" panose="020B0604020202020204" pitchFamily="34" charset="0"/>
                <a:cs typeface="Arial" panose="020B0604020202020204" pitchFamily="34" charset="0"/>
              </a:rPr>
              <a:t>Ne </a:t>
            </a:r>
            <a:r>
              <a:rPr lang="en-US" altLang="en-US" dirty="0" err="1">
                <a:latin typeface="Arial" panose="020B0604020202020204" pitchFamily="34" charset="0"/>
                <a:cs typeface="Arial" panose="020B0604020202020204" pitchFamily="34" charset="0"/>
              </a:rPr>
              <a:t>slati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decu</a:t>
            </a:r>
            <a:r>
              <a:rPr lang="en-US" altLang="en-US" dirty="0">
                <a:latin typeface="Arial" panose="020B0604020202020204" pitchFamily="34" charset="0"/>
                <a:cs typeface="Arial" panose="020B0604020202020204" pitchFamily="34" charset="0"/>
              </a:rPr>
              <a:t> da </a:t>
            </a:r>
            <a:r>
              <a:rPr lang="en-US" altLang="en-US" dirty="0" err="1">
                <a:latin typeface="Arial" panose="020B0604020202020204" pitchFamily="34" charset="0"/>
                <a:cs typeface="Arial" panose="020B0604020202020204" pitchFamily="34" charset="0"/>
              </a:rPr>
              <a:t>kupuju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pića</a:t>
            </a:r>
            <a:r>
              <a:rPr lang="en-US"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737831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228600"/>
            <a:ext cx="12192000" cy="762000"/>
          </a:xfrm>
        </p:spPr>
        <p:txBody>
          <a:bodyPr/>
          <a:lstStyle/>
          <a:p>
            <a:pPr algn="ctr" eaLnBrk="1" hangingPunct="1"/>
            <a:r>
              <a:rPr lang="en-US" altLang="en-US" sz="3200" b="1" dirty="0" err="1">
                <a:solidFill>
                  <a:srgbClr val="FF0000"/>
                </a:solidFill>
                <a:latin typeface="Arial" panose="020B0604020202020204" pitchFamily="34" charset="0"/>
                <a:cs typeface="Arial" panose="020B0604020202020204" pitchFamily="34" charset="0"/>
              </a:rPr>
              <a:t>Roditeljske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strategije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korisne</a:t>
            </a:r>
            <a:r>
              <a:rPr lang="en-US" altLang="en-US" sz="3200" b="1" dirty="0">
                <a:solidFill>
                  <a:srgbClr val="FF0000"/>
                </a:solidFill>
                <a:latin typeface="Arial" panose="020B0604020202020204" pitchFamily="34" charset="0"/>
                <a:cs typeface="Arial" panose="020B0604020202020204" pitchFamily="34" charset="0"/>
              </a:rPr>
              <a:t> u </a:t>
            </a:r>
            <a:r>
              <a:rPr lang="en-US" altLang="en-US" sz="3200" b="1" dirty="0" err="1">
                <a:solidFill>
                  <a:srgbClr val="FF0000"/>
                </a:solidFill>
                <a:latin typeface="Arial" panose="020B0604020202020204" pitchFamily="34" charset="0"/>
                <a:cs typeface="Arial" panose="020B0604020202020204" pitchFamily="34" charset="0"/>
              </a:rPr>
              <a:t>prevenciji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štetne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visokorizične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upotrebe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alkohola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denormalizaciji</a:t>
            </a:r>
            <a:endParaRPr lang="en-US" altLang="en-US" sz="3200" b="1" dirty="0">
              <a:solidFill>
                <a:srgbClr val="FF0000"/>
              </a:solidFill>
              <a:latin typeface="Arial" panose="020B0604020202020204" pitchFamily="34" charset="0"/>
              <a:cs typeface="Arial" panose="020B0604020202020204" pitchFamily="34" charset="0"/>
            </a:endParaRPr>
          </a:p>
        </p:txBody>
      </p:sp>
      <p:sp>
        <p:nvSpPr>
          <p:cNvPr id="83971" name="Rectangle 3"/>
          <p:cNvSpPr>
            <a:spLocks noGrp="1" noChangeArrowheads="1"/>
          </p:cNvSpPr>
          <p:nvPr>
            <p:ph type="body" idx="4294967295"/>
          </p:nvPr>
        </p:nvSpPr>
        <p:spPr>
          <a:xfrm>
            <a:off x="304800" y="1165225"/>
            <a:ext cx="11506200" cy="5997575"/>
          </a:xfrm>
        </p:spPr>
        <p:txBody>
          <a:bodyPr/>
          <a:lstStyle/>
          <a:p>
            <a:pPr eaLnBrk="1" hangingPunct="1"/>
            <a:r>
              <a:rPr lang="sr-Latn-RS" altLang="en-US" sz="3200" b="1" dirty="0" smtClean="0">
                <a:solidFill>
                  <a:srgbClr val="FF0000"/>
                </a:solidFill>
                <a:latin typeface="Arial" panose="020B0604020202020204" pitchFamily="34" charset="0"/>
                <a:cs typeface="Arial" panose="020B0604020202020204" pitchFamily="34" charset="0"/>
              </a:rPr>
              <a:t>Lični primer</a:t>
            </a:r>
            <a:r>
              <a:rPr lang="sr-Cyrl-RS" altLang="en-US" sz="3200" b="1" dirty="0" smtClean="0">
                <a:solidFill>
                  <a:srgbClr val="FF0000"/>
                </a:solidFill>
                <a:latin typeface="Arial" panose="020B0604020202020204" pitchFamily="34" charset="0"/>
                <a:cs typeface="Arial" panose="020B0604020202020204" pitchFamily="34" charset="0"/>
              </a:rPr>
              <a:t>:</a:t>
            </a:r>
            <a:endParaRPr lang="sr-Cyrl-RS" altLang="en-US" sz="3200" dirty="0" smtClean="0">
              <a:latin typeface="Arial" panose="020B0604020202020204" pitchFamily="34" charset="0"/>
              <a:cs typeface="Arial" panose="020B0604020202020204" pitchFamily="34" charset="0"/>
            </a:endParaRPr>
          </a:p>
          <a:p>
            <a:pPr lvl="1" eaLnBrk="1" hangingPunct="1"/>
            <a:r>
              <a:rPr lang="en-US" altLang="en-US" sz="2800" dirty="0">
                <a:latin typeface="Arial" panose="020B0604020202020204" pitchFamily="34" charset="0"/>
                <a:cs typeface="Arial" panose="020B0604020202020204" pitchFamily="34" charset="0"/>
              </a:rPr>
              <a:t>Ne </a:t>
            </a:r>
            <a:r>
              <a:rPr lang="en-US" altLang="en-US" sz="2800" dirty="0" err="1">
                <a:latin typeface="Arial" panose="020B0604020202020204" pitchFamily="34" charset="0"/>
                <a:cs typeface="Arial" panose="020B0604020202020204" pitchFamily="34" charset="0"/>
              </a:rPr>
              <a:t>odvajati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centralne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izložbene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delove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nameštaja</a:t>
            </a:r>
            <a:r>
              <a:rPr lang="en-US" altLang="en-US" sz="2800" dirty="0">
                <a:latin typeface="Arial" panose="020B0604020202020204" pitchFamily="34" charset="0"/>
                <a:cs typeface="Arial" panose="020B0604020202020204" pitchFamily="34" charset="0"/>
              </a:rPr>
              <a:t> u </a:t>
            </a:r>
            <a:r>
              <a:rPr lang="en-US" altLang="en-US" sz="2800" dirty="0" err="1">
                <a:latin typeface="Arial" panose="020B0604020202020204" pitchFamily="34" charset="0"/>
                <a:cs typeface="Arial" panose="020B0604020202020204" pitchFamily="34" charset="0"/>
              </a:rPr>
              <a:t>dnevnim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sobama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za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kolekciju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alkoholnih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pića</a:t>
            </a:r>
            <a:r>
              <a:rPr lang="en-US" altLang="en-US" sz="2800" dirty="0">
                <a:latin typeface="Arial" panose="020B0604020202020204" pitchFamily="34" charset="0"/>
                <a:cs typeface="Arial" panose="020B0604020202020204" pitchFamily="34" charset="0"/>
              </a:rPr>
              <a:t>; ne </a:t>
            </a:r>
            <a:r>
              <a:rPr lang="en-US" altLang="en-US" sz="2800" dirty="0" err="1">
                <a:latin typeface="Arial" panose="020B0604020202020204" pitchFamily="34" charset="0"/>
                <a:cs typeface="Arial" panose="020B0604020202020204" pitchFamily="34" charset="0"/>
              </a:rPr>
              <a:t>pričati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pred</a:t>
            </a:r>
            <a:r>
              <a:rPr lang="en-US" altLang="en-US" sz="2800" dirty="0">
                <a:latin typeface="Arial" panose="020B0604020202020204" pitchFamily="34" charset="0"/>
                <a:cs typeface="Arial" panose="020B0604020202020204" pitchFamily="34" charset="0"/>
              </a:rPr>
              <a:t> decom </a:t>
            </a:r>
            <a:r>
              <a:rPr lang="en-US" altLang="en-US" sz="2800" dirty="0" err="1">
                <a:latin typeface="Arial" panose="020B0604020202020204" pitchFamily="34" charset="0"/>
                <a:cs typeface="Arial" panose="020B0604020202020204" pitchFamily="34" charset="0"/>
              </a:rPr>
              <a:t>pohvalno</a:t>
            </a:r>
            <a:r>
              <a:rPr lang="en-US" altLang="en-US" sz="2800" dirty="0">
                <a:latin typeface="Arial" panose="020B0604020202020204" pitchFamily="34" charset="0"/>
                <a:cs typeface="Arial" panose="020B0604020202020204" pitchFamily="34" charset="0"/>
              </a:rPr>
              <a:t> o “</a:t>
            </a:r>
            <a:r>
              <a:rPr lang="en-US" altLang="en-US" sz="2800" dirty="0" err="1">
                <a:latin typeface="Arial" panose="020B0604020202020204" pitchFamily="34" charset="0"/>
                <a:cs typeface="Arial" panose="020B0604020202020204" pitchFamily="34" charset="0"/>
              </a:rPr>
              <a:t>kolekciji</a:t>
            </a:r>
            <a:r>
              <a:rPr lang="en-US" altLang="en-US" sz="2800" dirty="0">
                <a:latin typeface="Arial" panose="020B0604020202020204" pitchFamily="34" charset="0"/>
                <a:cs typeface="Arial" panose="020B0604020202020204" pitchFamily="34" charset="0"/>
              </a:rPr>
              <a:t>”; </a:t>
            </a:r>
          </a:p>
          <a:p>
            <a:pPr lvl="1" eaLnBrk="1" hangingPunct="1"/>
            <a:r>
              <a:rPr lang="en-US" altLang="en-US" sz="2800" dirty="0" err="1">
                <a:latin typeface="Arial" panose="020B0604020202020204" pitchFamily="34" charset="0"/>
                <a:cs typeface="Arial" panose="020B0604020202020204" pitchFamily="34" charset="0"/>
              </a:rPr>
              <a:t>Pokazati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primerom</a:t>
            </a:r>
            <a:r>
              <a:rPr lang="en-US" altLang="en-US" sz="2800" dirty="0">
                <a:latin typeface="Arial" panose="020B0604020202020204" pitchFamily="34" charset="0"/>
                <a:cs typeface="Arial" panose="020B0604020202020204" pitchFamily="34" charset="0"/>
              </a:rPr>
              <a:t> da </a:t>
            </a:r>
            <a:r>
              <a:rPr lang="en-US" altLang="en-US" sz="2800" dirty="0" err="1">
                <a:latin typeface="Arial" panose="020B0604020202020204" pitchFamily="34" charset="0"/>
                <a:cs typeface="Arial" panose="020B0604020202020204" pitchFamily="34" charset="0"/>
              </a:rPr>
              <a:t>su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porodična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prijateljska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druženja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apsolutno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moguća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lepa</a:t>
            </a:r>
            <a:r>
              <a:rPr lang="en-US" altLang="en-US" sz="2800" dirty="0">
                <a:latin typeface="Arial" panose="020B0604020202020204" pitchFamily="34" charset="0"/>
                <a:cs typeface="Arial" panose="020B0604020202020204" pitchFamily="34" charset="0"/>
              </a:rPr>
              <a:t> bez </a:t>
            </a:r>
            <a:r>
              <a:rPr lang="en-US" altLang="en-US" sz="2800" dirty="0" err="1">
                <a:latin typeface="Arial" panose="020B0604020202020204" pitchFamily="34" charset="0"/>
                <a:cs typeface="Arial" panose="020B0604020202020204" pitchFamily="34" charset="0"/>
              </a:rPr>
              <a:t>upotrebe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alkoholnih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pića</a:t>
            </a:r>
            <a:r>
              <a:rPr lang="en-US" altLang="en-US" sz="2800" dirty="0">
                <a:latin typeface="Arial" panose="020B0604020202020204" pitchFamily="34" charset="0"/>
                <a:cs typeface="Arial" panose="020B0604020202020204" pitchFamily="34" charset="0"/>
              </a:rPr>
              <a:t>;</a:t>
            </a:r>
          </a:p>
          <a:p>
            <a:pPr lvl="1" eaLnBrk="1" hangingPunct="1"/>
            <a:r>
              <a:rPr lang="en-US" altLang="en-US" sz="2800" dirty="0">
                <a:latin typeface="Arial" panose="020B0604020202020204" pitchFamily="34" charset="0"/>
                <a:cs typeface="Arial" panose="020B0604020202020204" pitchFamily="34" charset="0"/>
              </a:rPr>
              <a:t>Na </a:t>
            </a:r>
            <a:r>
              <a:rPr lang="en-US" altLang="en-US" sz="2800" dirty="0" err="1">
                <a:latin typeface="Arial" panose="020B0604020202020204" pitchFamily="34" charset="0"/>
                <a:cs typeface="Arial" panose="020B0604020202020204" pitchFamily="34" charset="0"/>
              </a:rPr>
              <a:t>slavama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svadbama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rođendanima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pokazati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primerom</a:t>
            </a:r>
            <a:r>
              <a:rPr lang="en-US" altLang="en-US" sz="2800" dirty="0">
                <a:latin typeface="Arial" panose="020B0604020202020204" pitchFamily="34" charset="0"/>
                <a:cs typeface="Arial" panose="020B0604020202020204" pitchFamily="34" charset="0"/>
              </a:rPr>
              <a:t> da </a:t>
            </a:r>
            <a:r>
              <a:rPr lang="en-US" altLang="en-US" sz="2800" dirty="0" err="1">
                <a:latin typeface="Arial" panose="020B0604020202020204" pitchFamily="34" charset="0"/>
                <a:cs typeface="Arial" panose="020B0604020202020204" pitchFamily="34" charset="0"/>
              </a:rPr>
              <a:t>ovi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događaji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nisu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nužno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povezani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upotrebom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alkoholnih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pića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odn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demonstrirati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umerenost</a:t>
            </a:r>
            <a:r>
              <a:rPr lang="en-US" altLang="en-US" sz="2800" dirty="0">
                <a:latin typeface="Arial" panose="020B0604020202020204" pitchFamily="34" charset="0"/>
                <a:cs typeface="Arial" panose="020B0604020202020204" pitchFamily="34" charset="0"/>
              </a:rPr>
              <a:t>;</a:t>
            </a:r>
          </a:p>
          <a:p>
            <a:pPr lvl="1" eaLnBrk="1" hangingPunct="1"/>
            <a:r>
              <a:rPr lang="en-US" altLang="en-US" sz="2800" dirty="0" err="1">
                <a:solidFill>
                  <a:srgbClr val="FF0000"/>
                </a:solidFill>
                <a:latin typeface="Arial" panose="020B0604020202020204" pitchFamily="34" charset="0"/>
                <a:cs typeface="Arial" panose="020B0604020202020204" pitchFamily="34" charset="0"/>
              </a:rPr>
              <a:t>Ukoliko</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roditelj</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ima</a:t>
            </a:r>
            <a:r>
              <a:rPr lang="en-US" altLang="en-US" sz="2800" dirty="0">
                <a:solidFill>
                  <a:srgbClr val="FF0000"/>
                </a:solidFill>
                <a:latin typeface="Arial" panose="020B0604020202020204" pitchFamily="34" charset="0"/>
                <a:cs typeface="Arial" panose="020B0604020202020204" pitchFamily="34" charset="0"/>
              </a:rPr>
              <a:t> problem </a:t>
            </a:r>
            <a:r>
              <a:rPr lang="en-US" altLang="en-US" sz="2800" dirty="0" err="1">
                <a:solidFill>
                  <a:srgbClr val="FF0000"/>
                </a:solidFill>
                <a:latin typeface="Arial" panose="020B0604020202020204" pitchFamily="34" charset="0"/>
                <a:cs typeface="Arial" panose="020B0604020202020204" pitchFamily="34" charset="0"/>
              </a:rPr>
              <a:t>sa</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korišćenjem</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alkoholnih</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pića</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pokazati</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primerom</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kako</a:t>
            </a:r>
            <a:r>
              <a:rPr lang="en-US" altLang="en-US" sz="2800" dirty="0">
                <a:solidFill>
                  <a:srgbClr val="FF0000"/>
                </a:solidFill>
                <a:latin typeface="Arial" panose="020B0604020202020204" pitchFamily="34" charset="0"/>
                <a:cs typeface="Arial" panose="020B0604020202020204" pitchFamily="34" charset="0"/>
              </a:rPr>
              <a:t> se </a:t>
            </a:r>
            <a:r>
              <a:rPr lang="en-US" altLang="en-US" sz="2800" dirty="0" err="1">
                <a:solidFill>
                  <a:srgbClr val="FF0000"/>
                </a:solidFill>
                <a:latin typeface="Arial" panose="020B0604020202020204" pitchFamily="34" charset="0"/>
                <a:cs typeface="Arial" panose="020B0604020202020204" pitchFamily="34" charset="0"/>
              </a:rPr>
              <a:t>otvoreno</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suočava</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sa</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problemom</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i</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rešava</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ga</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uz</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pomoć</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stručnjaka</a:t>
            </a:r>
            <a:r>
              <a:rPr lang="en-US" altLang="en-US" sz="2800" dirty="0">
                <a:solidFill>
                  <a:srgbClr val="FF0000"/>
                </a:solidFill>
                <a:latin typeface="Arial" panose="020B0604020202020204" pitchFamily="34" charset="0"/>
                <a:cs typeface="Arial" panose="020B0604020202020204" pitchFamily="34" charset="0"/>
              </a:rPr>
              <a:t>.</a:t>
            </a:r>
          </a:p>
        </p:txBody>
      </p:sp>
      <p:pic>
        <p:nvPicPr>
          <p:cNvPr id="83972" name="Picture 6" descr="al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4743450"/>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2983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84516" y="304800"/>
            <a:ext cx="9753600" cy="762000"/>
          </a:xfrm>
        </p:spPr>
        <p:txBody>
          <a:bodyPr/>
          <a:lstStyle/>
          <a:p>
            <a:pPr algn="ctr" eaLnBrk="1" hangingPunct="1"/>
            <a:r>
              <a:rPr lang="sr-Cyrl-RS" altLang="en-US" sz="2800" b="1" dirty="0">
                <a:solidFill>
                  <a:srgbClr val="FF0000"/>
                </a:solidFill>
                <a:latin typeface="Arial" panose="020B0604020202020204" pitchFamily="34" charset="0"/>
                <a:cs typeface="Arial" panose="020B0604020202020204" pitchFamily="34" charset="0"/>
              </a:rPr>
              <a:t>Родитељске стратегије корисне у превенцији штетне и високоризичне употребе алкохола и денормализацији</a:t>
            </a:r>
            <a:endParaRPr lang="en-US" altLang="en-US" sz="2800" b="1" dirty="0">
              <a:solidFill>
                <a:srgbClr val="FF0000"/>
              </a:solidFill>
              <a:latin typeface="Arial" panose="020B0604020202020204" pitchFamily="34" charset="0"/>
              <a:cs typeface="Arial" panose="020B0604020202020204" pitchFamily="34" charset="0"/>
            </a:endParaRPr>
          </a:p>
        </p:txBody>
      </p:sp>
      <p:sp>
        <p:nvSpPr>
          <p:cNvPr id="84995" name="Rectangle 3"/>
          <p:cNvSpPr>
            <a:spLocks noGrp="1" noChangeArrowheads="1"/>
          </p:cNvSpPr>
          <p:nvPr>
            <p:ph type="body" idx="1"/>
          </p:nvPr>
        </p:nvSpPr>
        <p:spPr>
          <a:xfrm>
            <a:off x="152400" y="1371600"/>
            <a:ext cx="11887200" cy="3352800"/>
          </a:xfrm>
        </p:spPr>
        <p:txBody>
          <a:bodyPr/>
          <a:lstStyle/>
          <a:p>
            <a:pPr eaLnBrk="1" hangingPunct="1"/>
            <a:r>
              <a:rPr lang="sr-Cyrl-RS" altLang="en-US" sz="2500" b="1" dirty="0">
                <a:solidFill>
                  <a:srgbClr val="FF0000"/>
                </a:solidFill>
                <a:latin typeface="Arial" panose="020B0604020202020204" pitchFamily="34" charset="0"/>
                <a:cs typeface="Arial" panose="020B0604020202020204" pitchFamily="34" charset="0"/>
              </a:rPr>
              <a:t>Организација и надзор провођења слободног времна</a:t>
            </a:r>
          </a:p>
          <a:p>
            <a:pPr lvl="1" eaLnBrk="1" hangingPunct="1"/>
            <a:r>
              <a:rPr lang="sr-Cyrl-RS" altLang="en-US" sz="2700" dirty="0">
                <a:latin typeface="Arial" panose="020B0604020202020204" pitchFamily="34" charset="0"/>
                <a:cs typeface="Arial" panose="020B0604020202020204" pitchFamily="34" charset="0"/>
              </a:rPr>
              <a:t>Не куповати уопште а поготово не велике количине алкохолних пића за журке, а залихе склонити;</a:t>
            </a:r>
          </a:p>
          <a:p>
            <a:pPr lvl="1" eaLnBrk="1" hangingPunct="1"/>
            <a:r>
              <a:rPr lang="sr-Cyrl-RS" altLang="en-US" sz="2700" dirty="0">
                <a:latin typeface="Arial" panose="020B0604020202020204" pitchFamily="34" charset="0"/>
                <a:cs typeface="Arial" panose="020B0604020202020204" pitchFamily="34" charset="0"/>
              </a:rPr>
              <a:t>Повезати се са неколико родитеља уочи изласка или журке како би се деца припремила на ограничења а најбоље апстиненцију; </a:t>
            </a:r>
          </a:p>
          <a:p>
            <a:pPr lvl="1" eaLnBrk="1" hangingPunct="1"/>
            <a:r>
              <a:rPr lang="sr-Cyrl-RS" altLang="en-US" sz="2700" dirty="0">
                <a:latin typeface="Arial" panose="020B0604020202020204" pitchFamily="34" charset="0"/>
                <a:cs typeface="Arial" panose="020B0604020202020204" pitchFamily="34" charset="0"/>
              </a:rPr>
              <a:t>Подучити дете да на јавним местима и журкама, уколико пије, тражи пића са мањим % алкохола, у оригиналном паковању (или се лично увери у начин сервирања);</a:t>
            </a:r>
          </a:p>
        </p:txBody>
      </p:sp>
      <p:pic>
        <p:nvPicPr>
          <p:cNvPr id="84996" name="Picture 6" descr="GH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8" y="5024438"/>
            <a:ext cx="25146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7"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5041901"/>
            <a:ext cx="38862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8" descr="poslovica_alkohl_1"/>
          <p:cNvPicPr>
            <a:picLocks noChangeAspect="1" noChangeArrowheads="1"/>
          </p:cNvPicPr>
          <p:nvPr/>
        </p:nvPicPr>
        <p:blipFill>
          <a:blip r:embed="rId4">
            <a:extLst>
              <a:ext uri="{28A0092B-C50C-407E-A947-70E740481C1C}">
                <a14:useLocalDpi xmlns:a14="http://schemas.microsoft.com/office/drawing/2010/main" val="0"/>
              </a:ext>
            </a:extLst>
          </a:blip>
          <a:srcRect t="7556" b="14223"/>
          <a:stretch>
            <a:fillRect/>
          </a:stretch>
        </p:blipFill>
        <p:spPr bwMode="auto">
          <a:xfrm>
            <a:off x="1905000" y="5367338"/>
            <a:ext cx="19050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88220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04800" y="228600"/>
            <a:ext cx="11811000" cy="762000"/>
          </a:xfrm>
        </p:spPr>
        <p:txBody>
          <a:bodyPr/>
          <a:lstStyle/>
          <a:p>
            <a:pPr algn="ctr" eaLnBrk="1" hangingPunct="1"/>
            <a:r>
              <a:rPr lang="en-US" altLang="en-US" sz="3200" b="1" dirty="0" err="1">
                <a:solidFill>
                  <a:srgbClr val="FF0000"/>
                </a:solidFill>
                <a:latin typeface="Arial" panose="020B0604020202020204" pitchFamily="34" charset="0"/>
                <a:cs typeface="Arial" panose="020B0604020202020204" pitchFamily="34" charset="0"/>
              </a:rPr>
              <a:t>Roditeljske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strategije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korisne</a:t>
            </a:r>
            <a:r>
              <a:rPr lang="en-US" altLang="en-US" sz="3200" b="1" dirty="0">
                <a:solidFill>
                  <a:srgbClr val="FF0000"/>
                </a:solidFill>
                <a:latin typeface="Arial" panose="020B0604020202020204" pitchFamily="34" charset="0"/>
                <a:cs typeface="Arial" panose="020B0604020202020204" pitchFamily="34" charset="0"/>
              </a:rPr>
              <a:t> u </a:t>
            </a:r>
            <a:r>
              <a:rPr lang="en-US" altLang="en-US" sz="3200" b="1" dirty="0" err="1">
                <a:solidFill>
                  <a:srgbClr val="FF0000"/>
                </a:solidFill>
                <a:latin typeface="Arial" panose="020B0604020202020204" pitchFamily="34" charset="0"/>
                <a:cs typeface="Arial" panose="020B0604020202020204" pitchFamily="34" charset="0"/>
              </a:rPr>
              <a:t>prevenciji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štetne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visokorizične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upotrebe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alkohola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denormalizaciji</a:t>
            </a:r>
            <a:endParaRPr lang="en-US" altLang="en-US" sz="3200" b="1" dirty="0">
              <a:solidFill>
                <a:srgbClr val="FF0000"/>
              </a:solidFill>
              <a:latin typeface="Arial" panose="020B0604020202020204" pitchFamily="34" charset="0"/>
              <a:cs typeface="Arial" panose="020B0604020202020204" pitchFamily="34" charset="0"/>
            </a:endParaRPr>
          </a:p>
        </p:txBody>
      </p:sp>
      <p:sp>
        <p:nvSpPr>
          <p:cNvPr id="86019" name="Rectangle 3"/>
          <p:cNvSpPr>
            <a:spLocks noGrp="1" noChangeArrowheads="1"/>
          </p:cNvSpPr>
          <p:nvPr>
            <p:ph type="body" idx="4294967295"/>
          </p:nvPr>
        </p:nvSpPr>
        <p:spPr>
          <a:xfrm>
            <a:off x="304800" y="1447800"/>
            <a:ext cx="11125200" cy="5181600"/>
          </a:xfrm>
        </p:spPr>
        <p:txBody>
          <a:bodyPr/>
          <a:lstStyle/>
          <a:p>
            <a:pPr eaLnBrk="1" hangingPunct="1"/>
            <a:r>
              <a:rPr lang="en-US" altLang="en-US" sz="3200" b="1" dirty="0" err="1">
                <a:solidFill>
                  <a:srgbClr val="FF0000"/>
                </a:solidFill>
                <a:latin typeface="Arial" panose="020B0604020202020204" pitchFamily="34" charset="0"/>
                <a:cs typeface="Arial" panose="020B0604020202020204" pitchFamily="34" charset="0"/>
              </a:rPr>
              <a:t>Organizacija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nadzor</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provođenja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slobodnog</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vremna</a:t>
            </a:r>
            <a:endParaRPr lang="en-US" altLang="en-US" sz="3200" b="1" dirty="0">
              <a:solidFill>
                <a:srgbClr val="FF0000"/>
              </a:solidFill>
              <a:latin typeface="Arial" panose="020B0604020202020204" pitchFamily="34" charset="0"/>
              <a:cs typeface="Arial" panose="020B0604020202020204" pitchFamily="34" charset="0"/>
            </a:endParaRPr>
          </a:p>
          <a:p>
            <a:pPr eaLnBrk="1" hangingPunct="1"/>
            <a:r>
              <a:rPr lang="en-US" altLang="en-US" dirty="0" err="1">
                <a:latin typeface="Arial" panose="020B0604020202020204" pitchFamily="34" charset="0"/>
                <a:cs typeface="Arial" panose="020B0604020202020204" pitchFamily="34" charset="0"/>
              </a:rPr>
              <a:t>Podučiti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dete</a:t>
            </a:r>
            <a:r>
              <a:rPr lang="en-US" altLang="en-US" dirty="0">
                <a:latin typeface="Arial" panose="020B0604020202020204" pitchFamily="34" charset="0"/>
                <a:cs typeface="Arial" panose="020B0604020202020204" pitchFamily="34" charset="0"/>
              </a:rPr>
              <a:t> da </a:t>
            </a:r>
            <a:r>
              <a:rPr lang="en-US" altLang="en-US" dirty="0" err="1">
                <a:latin typeface="Arial" panose="020B0604020202020204" pitchFamily="34" charset="0"/>
                <a:cs typeface="Arial" panose="020B0604020202020204" pitchFamily="34" charset="0"/>
              </a:rPr>
              <a:t>nikako</a:t>
            </a:r>
            <a:r>
              <a:rPr lang="en-US" altLang="en-US" dirty="0">
                <a:latin typeface="Arial" panose="020B0604020202020204" pitchFamily="34" charset="0"/>
                <a:cs typeface="Arial" panose="020B0604020202020204" pitchFamily="34" charset="0"/>
              </a:rPr>
              <a:t> ne </a:t>
            </a:r>
            <a:r>
              <a:rPr lang="en-US" altLang="en-US" dirty="0" err="1">
                <a:latin typeface="Arial" panose="020B0604020202020204" pitchFamily="34" charset="0"/>
                <a:cs typeface="Arial" panose="020B0604020202020204" pitchFamily="34" charset="0"/>
              </a:rPr>
              <a:t>upravlja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motornim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vozilom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biciklom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ukoliko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konzumira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alkohol</a:t>
            </a:r>
            <a:r>
              <a:rPr lang="en-US" altLang="en-US" dirty="0">
                <a:latin typeface="Arial" panose="020B0604020202020204" pitchFamily="34" charset="0"/>
                <a:cs typeface="Arial" panose="020B0604020202020204" pitchFamily="34" charset="0"/>
              </a:rPr>
              <a:t>;</a:t>
            </a:r>
          </a:p>
          <a:p>
            <a:pPr eaLnBrk="1" hangingPunct="1"/>
            <a:r>
              <a:rPr lang="en-US" altLang="en-US" dirty="0" err="1">
                <a:latin typeface="Arial" panose="020B0604020202020204" pitchFamily="34" charset="0"/>
                <a:cs typeface="Arial" panose="020B0604020202020204" pitchFamily="34" charset="0"/>
              </a:rPr>
              <a:t>Podučiti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dete</a:t>
            </a:r>
            <a:r>
              <a:rPr lang="en-US" altLang="en-US" dirty="0">
                <a:latin typeface="Arial" panose="020B0604020202020204" pitchFamily="34" charset="0"/>
                <a:cs typeface="Arial" panose="020B0604020202020204" pitchFamily="34" charset="0"/>
              </a:rPr>
              <a:t> da ne </a:t>
            </a:r>
            <a:r>
              <a:rPr lang="en-US" altLang="en-US" dirty="0" err="1">
                <a:latin typeface="Arial" panose="020B0604020202020204" pitchFamily="34" charset="0"/>
                <a:cs typeface="Arial" panose="020B0604020202020204" pitchFamily="34" charset="0"/>
              </a:rPr>
              <a:t>seda</a:t>
            </a:r>
            <a:r>
              <a:rPr lang="en-US" altLang="en-US" dirty="0">
                <a:latin typeface="Arial" panose="020B0604020202020204" pitchFamily="34" charset="0"/>
                <a:cs typeface="Arial" panose="020B0604020202020204" pitchFamily="34" charset="0"/>
              </a:rPr>
              <a:t> u </a:t>
            </a:r>
            <a:r>
              <a:rPr lang="en-US" altLang="en-US" dirty="0" err="1">
                <a:latin typeface="Arial" panose="020B0604020202020204" pitchFamily="34" charset="0"/>
                <a:cs typeface="Arial" panose="020B0604020202020204" pitchFamily="34" charset="0"/>
              </a:rPr>
              <a:t>vozilo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vozačem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kojeg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nije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sigurno</a:t>
            </a:r>
            <a:r>
              <a:rPr lang="en-US" altLang="en-US" dirty="0">
                <a:latin typeface="Arial" panose="020B0604020202020204" pitchFamily="34" charset="0"/>
                <a:cs typeface="Arial" panose="020B0604020202020204" pitchFamily="34" charset="0"/>
              </a:rPr>
              <a:t> da </a:t>
            </a:r>
            <a:r>
              <a:rPr lang="en-US" altLang="en-US" dirty="0" err="1">
                <a:latin typeface="Arial" panose="020B0604020202020204" pitchFamily="34" charset="0"/>
                <a:cs typeface="Arial" panose="020B0604020202020204" pitchFamily="34" charset="0"/>
              </a:rPr>
              <a:t>nije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uopšte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konzumirao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alkohol</a:t>
            </a:r>
            <a:r>
              <a:rPr lang="en-US" altLang="en-US" dirty="0">
                <a:latin typeface="Arial" panose="020B0604020202020204" pitchFamily="34" charset="0"/>
                <a:cs typeface="Arial" panose="020B0604020202020204" pitchFamily="34" charset="0"/>
              </a:rPr>
              <a:t>;</a:t>
            </a:r>
          </a:p>
          <a:p>
            <a:pPr eaLnBrk="1" hangingPunct="1"/>
            <a:r>
              <a:rPr lang="en-US" altLang="en-US" dirty="0" err="1">
                <a:latin typeface="Arial" panose="020B0604020202020204" pitchFamily="34" charset="0"/>
                <a:cs typeface="Arial" panose="020B0604020202020204" pitchFamily="34" charset="0"/>
              </a:rPr>
              <a:t>Omogućiti</a:t>
            </a:r>
            <a:r>
              <a:rPr lang="en-US" altLang="en-US" dirty="0">
                <a:latin typeface="Arial" panose="020B0604020202020204" pitchFamily="34" charset="0"/>
                <a:cs typeface="Arial" panose="020B0604020202020204" pitchFamily="34" charset="0"/>
              </a:rPr>
              <a:t> da </a:t>
            </a:r>
            <a:r>
              <a:rPr lang="en-US" altLang="en-US" dirty="0" err="1">
                <a:latin typeface="Arial" panose="020B0604020202020204" pitchFamily="34" charset="0"/>
                <a:cs typeface="Arial" panose="020B0604020202020204" pitchFamily="34" charset="0"/>
              </a:rPr>
              <a:t>dete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uvek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ima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novac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javni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prevoz</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ili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taksi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mesta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zabave</a:t>
            </a:r>
            <a:r>
              <a:rPr lang="en-US" altLang="en-US" dirty="0">
                <a:latin typeface="Arial" panose="020B0604020202020204" pitchFamily="34" charset="0"/>
                <a:cs typeface="Arial" panose="020B0604020202020204" pitchFamily="34" charset="0"/>
              </a:rPr>
              <a:t>;</a:t>
            </a:r>
          </a:p>
          <a:p>
            <a:pPr eaLnBrk="1" hangingPunct="1"/>
            <a:r>
              <a:rPr lang="en-US" altLang="en-US" dirty="0" err="1">
                <a:latin typeface="Arial" panose="020B0604020202020204" pitchFamily="34" charset="0"/>
                <a:cs typeface="Arial" panose="020B0604020202020204" pitchFamily="34" charset="0"/>
              </a:rPr>
              <a:t>Podučiti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dete</a:t>
            </a:r>
            <a:r>
              <a:rPr lang="en-US" altLang="en-US" dirty="0">
                <a:latin typeface="Arial" panose="020B0604020202020204" pitchFamily="34" charset="0"/>
                <a:cs typeface="Arial" panose="020B0604020202020204" pitchFamily="34" charset="0"/>
              </a:rPr>
              <a:t> da </a:t>
            </a:r>
            <a:r>
              <a:rPr lang="en-US" altLang="en-US" dirty="0" err="1">
                <a:latin typeface="Arial" panose="020B0604020202020204" pitchFamily="34" charset="0"/>
                <a:cs typeface="Arial" panose="020B0604020202020204" pitchFamily="34" charset="0"/>
              </a:rPr>
              <a:t>ako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konzumira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alkohol</a:t>
            </a:r>
            <a:r>
              <a:rPr lang="en-US" altLang="en-US" dirty="0">
                <a:latin typeface="Arial" panose="020B0604020202020204" pitchFamily="34" charset="0"/>
                <a:cs typeface="Arial" panose="020B0604020202020204" pitchFamily="34" charset="0"/>
              </a:rPr>
              <a:t> ne stupa u </a:t>
            </a:r>
            <a:r>
              <a:rPr lang="en-US" altLang="en-US" dirty="0" err="1">
                <a:latin typeface="Arial" panose="020B0604020202020204" pitchFamily="34" charset="0"/>
                <a:cs typeface="Arial" panose="020B0604020202020204" pitchFamily="34" charset="0"/>
              </a:rPr>
              <a:t>seks</a:t>
            </a:r>
            <a:r>
              <a:rPr lang="en-US" altLang="en-US" dirty="0">
                <a:latin typeface="Arial" panose="020B0604020202020204" pitchFamily="34" charset="0"/>
                <a:cs typeface="Arial" panose="020B0604020202020204" pitchFamily="34" charset="0"/>
              </a:rPr>
              <a:t>;</a:t>
            </a:r>
          </a:p>
          <a:p>
            <a:pPr eaLnBrk="1" hangingPunct="1"/>
            <a:r>
              <a:rPr lang="en-US" altLang="en-US" dirty="0" err="1">
                <a:latin typeface="Arial" panose="020B0604020202020204" pitchFamily="34" charset="0"/>
                <a:cs typeface="Arial" panose="020B0604020202020204" pitchFamily="34" charset="0"/>
              </a:rPr>
              <a:t>Afirmativno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pričati</a:t>
            </a:r>
            <a:r>
              <a:rPr lang="en-US" altLang="en-US" dirty="0">
                <a:latin typeface="Arial" panose="020B0604020202020204" pitchFamily="34" charset="0"/>
                <a:cs typeface="Arial" panose="020B0604020202020204" pitchFamily="34" charset="0"/>
              </a:rPr>
              <a:t> o </a:t>
            </a:r>
            <a:r>
              <a:rPr lang="en-US" altLang="en-US" dirty="0" err="1">
                <a:latin typeface="Arial" panose="020B0604020202020204" pitchFamily="34" charset="0"/>
                <a:cs typeface="Arial" panose="020B0604020202020204" pitchFamily="34" charset="0"/>
              </a:rPr>
              <a:t>svim</a:t>
            </a:r>
            <a:r>
              <a:rPr lang="en-US" altLang="en-US" dirty="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javnim</a:t>
            </a:r>
            <a:r>
              <a:rPr lang="en-US" altLang="en-US" dirty="0" smtClean="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službama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koje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mogu</a:t>
            </a:r>
            <a:r>
              <a:rPr lang="en-US" altLang="en-US" dirty="0">
                <a:latin typeface="Arial" panose="020B0604020202020204" pitchFamily="34" charset="0"/>
                <a:cs typeface="Arial" panose="020B0604020202020204" pitchFamily="34" charset="0"/>
              </a:rPr>
              <a:t> da                                             </a:t>
            </a:r>
            <a:r>
              <a:rPr lang="en-US" altLang="en-US" dirty="0" err="1">
                <a:latin typeface="Arial" panose="020B0604020202020204" pitchFamily="34" charset="0"/>
                <a:cs typeface="Arial" panose="020B0604020202020204" pitchFamily="34" charset="0"/>
              </a:rPr>
              <a:t>pomognu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policija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hitna</a:t>
            </a:r>
            <a:r>
              <a:rPr lang="en-US" altLang="en-US" dirty="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pomoć</a:t>
            </a:r>
            <a:r>
              <a:rPr lang="sr-Latn-RS" altLang="en-US" dirty="0" smtClean="0">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zdravstvene</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ustanove</a:t>
            </a:r>
            <a:r>
              <a:rPr lang="en-US" alt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p:txBody>
      </p:sp>
      <p:pic>
        <p:nvPicPr>
          <p:cNvPr id="86020" name="Picture 4" descr="dontdrinkanddr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675" y="474345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2435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7984" y="228600"/>
            <a:ext cx="12496800" cy="762000"/>
          </a:xfrm>
        </p:spPr>
        <p:txBody>
          <a:bodyPr/>
          <a:lstStyle/>
          <a:p>
            <a:pPr algn="ctr" eaLnBrk="1" hangingPunct="1"/>
            <a:r>
              <a:rPr lang="en-US" altLang="en-US" sz="3400" b="1" dirty="0" err="1">
                <a:solidFill>
                  <a:srgbClr val="FF0000"/>
                </a:solidFill>
                <a:latin typeface="Arial" panose="020B0604020202020204" pitchFamily="34" charset="0"/>
                <a:cs typeface="Arial" panose="020B0604020202020204" pitchFamily="34" charset="0"/>
              </a:rPr>
              <a:t>Roditeljske</a:t>
            </a:r>
            <a:r>
              <a:rPr lang="en-US" altLang="en-US" sz="3400" b="1" dirty="0">
                <a:solidFill>
                  <a:srgbClr val="FF0000"/>
                </a:solidFill>
                <a:latin typeface="Arial" panose="020B0604020202020204" pitchFamily="34" charset="0"/>
                <a:cs typeface="Arial" panose="020B0604020202020204" pitchFamily="34" charset="0"/>
              </a:rPr>
              <a:t> </a:t>
            </a:r>
            <a:r>
              <a:rPr lang="en-US" altLang="en-US" sz="3400" b="1" dirty="0" err="1">
                <a:solidFill>
                  <a:srgbClr val="FF0000"/>
                </a:solidFill>
                <a:latin typeface="Arial" panose="020B0604020202020204" pitchFamily="34" charset="0"/>
                <a:cs typeface="Arial" panose="020B0604020202020204" pitchFamily="34" charset="0"/>
              </a:rPr>
              <a:t>strategije</a:t>
            </a:r>
            <a:r>
              <a:rPr lang="en-US" altLang="en-US" sz="3400" b="1" dirty="0">
                <a:solidFill>
                  <a:srgbClr val="FF0000"/>
                </a:solidFill>
                <a:latin typeface="Arial" panose="020B0604020202020204" pitchFamily="34" charset="0"/>
                <a:cs typeface="Arial" panose="020B0604020202020204" pitchFamily="34" charset="0"/>
              </a:rPr>
              <a:t> </a:t>
            </a:r>
            <a:r>
              <a:rPr lang="en-US" altLang="en-US" sz="3400" b="1" dirty="0" err="1">
                <a:solidFill>
                  <a:srgbClr val="FF0000"/>
                </a:solidFill>
                <a:latin typeface="Arial" panose="020B0604020202020204" pitchFamily="34" charset="0"/>
                <a:cs typeface="Arial" panose="020B0604020202020204" pitchFamily="34" charset="0"/>
              </a:rPr>
              <a:t>korisne</a:t>
            </a:r>
            <a:r>
              <a:rPr lang="en-US" altLang="en-US" sz="3400" b="1" dirty="0">
                <a:solidFill>
                  <a:srgbClr val="FF0000"/>
                </a:solidFill>
                <a:latin typeface="Arial" panose="020B0604020202020204" pitchFamily="34" charset="0"/>
                <a:cs typeface="Arial" panose="020B0604020202020204" pitchFamily="34" charset="0"/>
              </a:rPr>
              <a:t> u </a:t>
            </a:r>
            <a:r>
              <a:rPr lang="en-US" altLang="en-US" sz="3400" b="1" dirty="0" err="1">
                <a:solidFill>
                  <a:srgbClr val="FF0000"/>
                </a:solidFill>
                <a:latin typeface="Arial" panose="020B0604020202020204" pitchFamily="34" charset="0"/>
                <a:cs typeface="Arial" panose="020B0604020202020204" pitchFamily="34" charset="0"/>
              </a:rPr>
              <a:t>prevenciji</a:t>
            </a:r>
            <a:r>
              <a:rPr lang="en-US" altLang="en-US" sz="3400" b="1" dirty="0">
                <a:solidFill>
                  <a:srgbClr val="FF0000"/>
                </a:solidFill>
                <a:latin typeface="Arial" panose="020B0604020202020204" pitchFamily="34" charset="0"/>
                <a:cs typeface="Arial" panose="020B0604020202020204" pitchFamily="34" charset="0"/>
              </a:rPr>
              <a:t> </a:t>
            </a:r>
            <a:r>
              <a:rPr lang="en-US" altLang="en-US" sz="3400" b="1" dirty="0" err="1">
                <a:solidFill>
                  <a:srgbClr val="FF0000"/>
                </a:solidFill>
                <a:latin typeface="Arial" panose="020B0604020202020204" pitchFamily="34" charset="0"/>
                <a:cs typeface="Arial" panose="020B0604020202020204" pitchFamily="34" charset="0"/>
              </a:rPr>
              <a:t>štetne</a:t>
            </a:r>
            <a:r>
              <a:rPr lang="en-US" altLang="en-US" sz="3400" b="1" dirty="0">
                <a:solidFill>
                  <a:srgbClr val="FF0000"/>
                </a:solidFill>
                <a:latin typeface="Arial" panose="020B0604020202020204" pitchFamily="34" charset="0"/>
                <a:cs typeface="Arial" panose="020B0604020202020204" pitchFamily="34" charset="0"/>
              </a:rPr>
              <a:t> </a:t>
            </a:r>
            <a:r>
              <a:rPr lang="en-US" altLang="en-US" sz="3400" b="1" dirty="0" err="1">
                <a:solidFill>
                  <a:srgbClr val="FF0000"/>
                </a:solidFill>
                <a:latin typeface="Arial" panose="020B0604020202020204" pitchFamily="34" charset="0"/>
                <a:cs typeface="Arial" panose="020B0604020202020204" pitchFamily="34" charset="0"/>
              </a:rPr>
              <a:t>i</a:t>
            </a:r>
            <a:r>
              <a:rPr lang="en-US" altLang="en-US" sz="3400" b="1" dirty="0">
                <a:solidFill>
                  <a:srgbClr val="FF0000"/>
                </a:solidFill>
                <a:latin typeface="Arial" panose="020B0604020202020204" pitchFamily="34" charset="0"/>
                <a:cs typeface="Arial" panose="020B0604020202020204" pitchFamily="34" charset="0"/>
              </a:rPr>
              <a:t> </a:t>
            </a:r>
            <a:r>
              <a:rPr lang="en-US" altLang="en-US" sz="3400" b="1" dirty="0" err="1">
                <a:solidFill>
                  <a:srgbClr val="FF0000"/>
                </a:solidFill>
                <a:latin typeface="Arial" panose="020B0604020202020204" pitchFamily="34" charset="0"/>
                <a:cs typeface="Arial" panose="020B0604020202020204" pitchFamily="34" charset="0"/>
              </a:rPr>
              <a:t>visokorizične</a:t>
            </a:r>
            <a:r>
              <a:rPr lang="en-US" altLang="en-US" sz="3400" b="1" dirty="0">
                <a:solidFill>
                  <a:srgbClr val="FF0000"/>
                </a:solidFill>
                <a:latin typeface="Arial" panose="020B0604020202020204" pitchFamily="34" charset="0"/>
                <a:cs typeface="Arial" panose="020B0604020202020204" pitchFamily="34" charset="0"/>
              </a:rPr>
              <a:t> </a:t>
            </a:r>
            <a:r>
              <a:rPr lang="en-US" altLang="en-US" sz="3400" b="1" dirty="0" err="1">
                <a:solidFill>
                  <a:srgbClr val="FF0000"/>
                </a:solidFill>
                <a:latin typeface="Arial" panose="020B0604020202020204" pitchFamily="34" charset="0"/>
                <a:cs typeface="Arial" panose="020B0604020202020204" pitchFamily="34" charset="0"/>
              </a:rPr>
              <a:t>upotrebe</a:t>
            </a:r>
            <a:r>
              <a:rPr lang="en-US" altLang="en-US" sz="3400" b="1" dirty="0">
                <a:solidFill>
                  <a:srgbClr val="FF0000"/>
                </a:solidFill>
                <a:latin typeface="Arial" panose="020B0604020202020204" pitchFamily="34" charset="0"/>
                <a:cs typeface="Arial" panose="020B0604020202020204" pitchFamily="34" charset="0"/>
              </a:rPr>
              <a:t> </a:t>
            </a:r>
            <a:r>
              <a:rPr lang="en-US" altLang="en-US" sz="3400" b="1" dirty="0" err="1">
                <a:solidFill>
                  <a:srgbClr val="FF0000"/>
                </a:solidFill>
                <a:latin typeface="Arial" panose="020B0604020202020204" pitchFamily="34" charset="0"/>
                <a:cs typeface="Arial" panose="020B0604020202020204" pitchFamily="34" charset="0"/>
              </a:rPr>
              <a:t>alkohola</a:t>
            </a:r>
            <a:r>
              <a:rPr lang="en-US" altLang="en-US" sz="3400" b="1" dirty="0">
                <a:solidFill>
                  <a:srgbClr val="FF0000"/>
                </a:solidFill>
                <a:latin typeface="Arial" panose="020B0604020202020204" pitchFamily="34" charset="0"/>
                <a:cs typeface="Arial" panose="020B0604020202020204" pitchFamily="34" charset="0"/>
              </a:rPr>
              <a:t> </a:t>
            </a:r>
            <a:r>
              <a:rPr lang="en-US" altLang="en-US" sz="3400" b="1" dirty="0" err="1">
                <a:solidFill>
                  <a:srgbClr val="FF0000"/>
                </a:solidFill>
                <a:latin typeface="Arial" panose="020B0604020202020204" pitchFamily="34" charset="0"/>
                <a:cs typeface="Arial" panose="020B0604020202020204" pitchFamily="34" charset="0"/>
              </a:rPr>
              <a:t>i</a:t>
            </a:r>
            <a:r>
              <a:rPr lang="en-US" altLang="en-US" sz="3400" b="1" dirty="0">
                <a:solidFill>
                  <a:srgbClr val="FF0000"/>
                </a:solidFill>
                <a:latin typeface="Arial" panose="020B0604020202020204" pitchFamily="34" charset="0"/>
                <a:cs typeface="Arial" panose="020B0604020202020204" pitchFamily="34" charset="0"/>
              </a:rPr>
              <a:t> </a:t>
            </a:r>
            <a:r>
              <a:rPr lang="en-US" altLang="en-US" sz="3400" b="1" dirty="0" err="1">
                <a:solidFill>
                  <a:srgbClr val="FF0000"/>
                </a:solidFill>
                <a:latin typeface="Arial" panose="020B0604020202020204" pitchFamily="34" charset="0"/>
                <a:cs typeface="Arial" panose="020B0604020202020204" pitchFamily="34" charset="0"/>
              </a:rPr>
              <a:t>denormalizaciji</a:t>
            </a:r>
            <a:endParaRPr lang="en-US" altLang="en-US" sz="3400" b="1" dirty="0">
              <a:solidFill>
                <a:srgbClr val="FF0000"/>
              </a:solidFill>
              <a:latin typeface="Arial" panose="020B0604020202020204" pitchFamily="34" charset="0"/>
              <a:cs typeface="Arial" panose="020B0604020202020204" pitchFamily="34" charset="0"/>
            </a:endParaRPr>
          </a:p>
        </p:txBody>
      </p:sp>
      <p:sp>
        <p:nvSpPr>
          <p:cNvPr id="87043" name="Rectangle 3"/>
          <p:cNvSpPr>
            <a:spLocks noGrp="1" noChangeArrowheads="1"/>
          </p:cNvSpPr>
          <p:nvPr>
            <p:ph type="body" idx="1"/>
          </p:nvPr>
        </p:nvSpPr>
        <p:spPr>
          <a:xfrm>
            <a:off x="-90948" y="1265238"/>
            <a:ext cx="10896600" cy="5745162"/>
          </a:xfrm>
        </p:spPr>
        <p:txBody>
          <a:bodyPr/>
          <a:lstStyle/>
          <a:p>
            <a:pPr indent="58738" eaLnBrk="1" hangingPunct="1"/>
            <a:r>
              <a:rPr lang="sr-Cyrl-R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Normativna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roditeljska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edukacija</a:t>
            </a:r>
            <a:r>
              <a:rPr lang="en-US" altLang="en-US" sz="3200" b="1" dirty="0">
                <a:solidFill>
                  <a:srgbClr val="FF0000"/>
                </a:solidFill>
                <a:latin typeface="Arial" panose="020B0604020202020204" pitchFamily="34" charset="0"/>
                <a:cs typeface="Arial" panose="020B0604020202020204" pitchFamily="34" charset="0"/>
              </a:rPr>
              <a:t>:</a:t>
            </a:r>
            <a:endParaRPr lang="sr-Cyrl-RS" altLang="en-US" sz="3200" b="1" dirty="0">
              <a:solidFill>
                <a:srgbClr val="FF0000"/>
              </a:solidFill>
              <a:latin typeface="Arial" panose="020B0604020202020204" pitchFamily="34" charset="0"/>
              <a:cs typeface="Arial" panose="020B0604020202020204" pitchFamily="34" charset="0"/>
            </a:endParaRPr>
          </a:p>
          <a:p>
            <a:pPr marL="1144588" lvl="2" eaLnBrk="1" hangingPunct="1"/>
            <a:r>
              <a:rPr lang="en-US" altLang="en-US" sz="2800" dirty="0" err="1">
                <a:latin typeface="Arial" panose="020B0604020202020204" pitchFamily="34" charset="0"/>
                <a:cs typeface="Arial" panose="020B0604020202020204" pitchFamily="34" charset="0"/>
              </a:rPr>
              <a:t>Uzimanje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alakoholnih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pića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nije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znak</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ničije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zrelosti</a:t>
            </a:r>
            <a:r>
              <a:rPr lang="en-US" altLang="en-US" sz="2800" dirty="0">
                <a:latin typeface="Arial" panose="020B0604020202020204" pitchFamily="34" charset="0"/>
                <a:cs typeface="Arial" panose="020B0604020202020204" pitchFamily="34" charset="0"/>
              </a:rPr>
              <a:t>;</a:t>
            </a:r>
          </a:p>
          <a:p>
            <a:pPr marL="1144588" lvl="2" eaLnBrk="1" hangingPunct="1"/>
            <a:r>
              <a:rPr lang="en-US" altLang="en-US" sz="2800" dirty="0">
                <a:latin typeface="Arial" panose="020B0604020202020204" pitchFamily="34" charset="0"/>
                <a:cs typeface="Arial" panose="020B0604020202020204" pitchFamily="34" charset="0"/>
              </a:rPr>
              <a:t>“</a:t>
            </a:r>
            <a:r>
              <a:rPr lang="en-US" altLang="en-US" sz="2800" dirty="0" err="1">
                <a:latin typeface="Arial" panose="020B0604020202020204" pitchFamily="34" charset="0"/>
                <a:cs typeface="Arial" panose="020B0604020202020204" pitchFamily="34" charset="0"/>
              </a:rPr>
              <a:t>Pijenje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radi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opijanja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bindge</a:t>
            </a:r>
            <a:r>
              <a:rPr lang="en-US" altLang="en-US" sz="2800" dirty="0">
                <a:latin typeface="Arial" panose="020B0604020202020204" pitchFamily="34" charset="0"/>
                <a:cs typeface="Arial" panose="020B0604020202020204" pitchFamily="34" charset="0"/>
              </a:rPr>
              <a:t> drinking) je </a:t>
            </a:r>
            <a:r>
              <a:rPr lang="en-US" altLang="en-US" sz="2800" dirty="0" err="1">
                <a:latin typeface="Arial" panose="020B0604020202020204" pitchFamily="34" charset="0"/>
                <a:cs typeface="Arial" panose="020B0604020202020204" pitchFamily="34" charset="0"/>
              </a:rPr>
              <a:t>najopasnija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vrsta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upotrebe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alkohola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naročito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kod</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mladih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kod</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nekih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nastaje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posle</a:t>
            </a:r>
            <a:r>
              <a:rPr lang="en-US" altLang="en-US" sz="2800" dirty="0">
                <a:latin typeface="Arial" panose="020B0604020202020204" pitchFamily="34" charset="0"/>
                <a:cs typeface="Arial" panose="020B0604020202020204" pitchFamily="34" charset="0"/>
              </a:rPr>
              <a:t> 2 </a:t>
            </a:r>
            <a:r>
              <a:rPr lang="en-US" altLang="en-US" sz="2800" dirty="0" err="1">
                <a:latin typeface="Arial" panose="020B0604020202020204" pitchFamily="34" charset="0"/>
                <a:cs typeface="Arial" panose="020B0604020202020204" pitchFamily="34" charset="0"/>
              </a:rPr>
              <a:t>pića</a:t>
            </a:r>
            <a:r>
              <a:rPr lang="en-US" altLang="en-US" sz="2800" dirty="0">
                <a:latin typeface="Arial" panose="020B0604020202020204" pitchFamily="34" charset="0"/>
                <a:cs typeface="Arial" panose="020B0604020202020204" pitchFamily="34" charset="0"/>
              </a:rPr>
              <a:t>;</a:t>
            </a:r>
          </a:p>
          <a:p>
            <a:pPr marL="1144588" lvl="2" eaLnBrk="1" hangingPunct="1"/>
            <a:r>
              <a:rPr lang="en-US" altLang="en-US" sz="2800" dirty="0" err="1">
                <a:latin typeface="Arial" panose="020B0604020202020204" pitchFamily="34" charset="0"/>
                <a:cs typeface="Arial" panose="020B0604020202020204" pitchFamily="34" charset="0"/>
              </a:rPr>
              <a:t>Posledice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teškog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pijanstva</a:t>
            </a:r>
            <a:r>
              <a:rPr lang="en-US" altLang="en-US" sz="2800" dirty="0">
                <a:latin typeface="Arial" panose="020B0604020202020204" pitchFamily="34" charset="0"/>
                <a:cs typeface="Arial" panose="020B0604020202020204" pitchFamily="34" charset="0"/>
              </a:rPr>
              <a:t>: </a:t>
            </a:r>
          </a:p>
          <a:p>
            <a:pPr marL="1770063" lvl="2" eaLnBrk="1" hangingPunct="1">
              <a:tabLst>
                <a:tab pos="1711325" algn="l"/>
              </a:tabLst>
            </a:pPr>
            <a:r>
              <a:rPr lang="en-US" altLang="en-US" sz="2400" dirty="0" err="1">
                <a:latin typeface="Arial" panose="020B0604020202020204" pitchFamily="34" charset="0"/>
                <a:cs typeface="Arial" panose="020B0604020202020204" pitchFamily="34" charset="0"/>
              </a:rPr>
              <a:t>trovanje</a:t>
            </a:r>
            <a:r>
              <a:rPr lang="en-US" altLang="en-US" sz="2400" dirty="0">
                <a:latin typeface="Arial" panose="020B0604020202020204" pitchFamily="34" charset="0"/>
                <a:cs typeface="Arial" panose="020B0604020202020204" pitchFamily="34" charset="0"/>
              </a:rPr>
              <a:t> do </a:t>
            </a:r>
            <a:r>
              <a:rPr lang="en-US" altLang="en-US" sz="2400" dirty="0" err="1">
                <a:latin typeface="Arial" panose="020B0604020202020204" pitchFamily="34" charset="0"/>
                <a:cs typeface="Arial" panose="020B0604020202020204" pitchFamily="34" charset="0"/>
              </a:rPr>
              <a:t>smrtnog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ishoda</a:t>
            </a:r>
            <a:r>
              <a:rPr lang="en-US" altLang="en-US" sz="2400" dirty="0">
                <a:latin typeface="Arial" panose="020B0604020202020204" pitchFamily="34" charset="0"/>
                <a:cs typeface="Arial" panose="020B0604020202020204" pitchFamily="34" charset="0"/>
              </a:rPr>
              <a:t>; </a:t>
            </a:r>
          </a:p>
          <a:p>
            <a:pPr marL="1770063" lvl="2" eaLnBrk="1" hangingPunct="1">
              <a:tabLst>
                <a:tab pos="1711325" algn="l"/>
              </a:tabLst>
            </a:pPr>
            <a:r>
              <a:rPr lang="en-US" altLang="en-US" sz="2400" dirty="0" err="1">
                <a:latin typeface="Arial" panose="020B0604020202020204" pitchFamily="34" charset="0"/>
                <a:cs typeface="Arial" panose="020B0604020202020204" pitchFamily="34" charset="0"/>
              </a:rPr>
              <a:t>trovanje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zdravstvenim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psihološkim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posledicama</a:t>
            </a:r>
            <a:r>
              <a:rPr lang="en-US" altLang="en-US" sz="2400" dirty="0">
                <a:latin typeface="Arial" panose="020B0604020202020204" pitchFamily="34" charset="0"/>
                <a:cs typeface="Arial" panose="020B0604020202020204" pitchFamily="34" charset="0"/>
              </a:rPr>
              <a:t>;</a:t>
            </a:r>
          </a:p>
          <a:p>
            <a:pPr marL="1770063" lvl="2" eaLnBrk="1" hangingPunct="1">
              <a:tabLst>
                <a:tab pos="1711325" algn="l"/>
              </a:tabLst>
            </a:pPr>
            <a:r>
              <a:rPr lang="en-US" altLang="en-US" sz="2400" dirty="0" err="1">
                <a:latin typeface="Arial" panose="020B0604020202020204" pitchFamily="34" charset="0"/>
                <a:cs typeface="Arial" panose="020B0604020202020204" pitchFamily="34" charset="0"/>
              </a:rPr>
              <a:t>nesećanje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preuzete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rizike</a:t>
            </a:r>
            <a:r>
              <a:rPr lang="en-US" altLang="en-US" sz="2400" dirty="0">
                <a:latin typeface="Arial" panose="020B0604020202020204" pitchFamily="34" charset="0"/>
                <a:cs typeface="Arial" panose="020B0604020202020204" pitchFamily="34" charset="0"/>
              </a:rPr>
              <a:t> u                                                  </a:t>
            </a:r>
            <a:r>
              <a:rPr lang="en-US" altLang="en-US" sz="2400" dirty="0" err="1">
                <a:latin typeface="Arial" panose="020B0604020202020204" pitchFamily="34" charset="0"/>
                <a:cs typeface="Arial" panose="020B0604020202020204" pitchFamily="34" charset="0"/>
              </a:rPr>
              <a:t>saobraćaju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seksu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odnosima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prema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ljudima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imovini</a:t>
            </a:r>
            <a:r>
              <a:rPr lang="en-US" altLang="en-US" sz="2400" dirty="0">
                <a:latin typeface="Arial" panose="020B0604020202020204" pitchFamily="34" charset="0"/>
                <a:cs typeface="Arial" panose="020B0604020202020204" pitchFamily="34" charset="0"/>
              </a:rPr>
              <a:t>; </a:t>
            </a:r>
          </a:p>
          <a:p>
            <a:pPr marL="1770063" lvl="2" eaLnBrk="1" hangingPunct="1">
              <a:tabLst>
                <a:tab pos="1711325" algn="l"/>
              </a:tabLst>
            </a:pPr>
            <a:r>
              <a:rPr lang="en-US" altLang="en-US" sz="2400" dirty="0" err="1">
                <a:latin typeface="Arial" panose="020B0604020202020204" pitchFamily="34" charset="0"/>
                <a:cs typeface="Arial" panose="020B0604020202020204" pitchFamily="34" charset="0"/>
              </a:rPr>
              <a:t>krivična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odgovornost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određena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učinjena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dela</a:t>
            </a:r>
            <a:r>
              <a:rPr lang="en-US" altLang="en-US" sz="2400" dirty="0">
                <a:latin typeface="Arial" panose="020B0604020202020204" pitchFamily="34" charset="0"/>
                <a:cs typeface="Arial" panose="020B0604020202020204" pitchFamily="34" charset="0"/>
              </a:rPr>
              <a:t> je </a:t>
            </a:r>
            <a:r>
              <a:rPr lang="en-US" altLang="en-US" sz="2400" dirty="0" err="1">
                <a:latin typeface="Arial" panose="020B0604020202020204" pitchFamily="34" charset="0"/>
                <a:cs typeface="Arial" panose="020B0604020202020204" pitchFamily="34" charset="0"/>
              </a:rPr>
              <a:t>često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uvećana</a:t>
            </a:r>
            <a:r>
              <a:rPr lang="en-US" altLang="en-US" sz="2400" dirty="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pic>
        <p:nvPicPr>
          <p:cNvPr id="87044" name="Picture 5" descr="alk5"/>
          <p:cNvPicPr>
            <a:picLocks noChangeAspect="1" noChangeArrowheads="1"/>
          </p:cNvPicPr>
          <p:nvPr/>
        </p:nvPicPr>
        <p:blipFill>
          <a:blip r:embed="rId2">
            <a:extLst>
              <a:ext uri="{28A0092B-C50C-407E-A947-70E740481C1C}">
                <a14:useLocalDpi xmlns:a14="http://schemas.microsoft.com/office/drawing/2010/main" val="0"/>
              </a:ext>
            </a:extLst>
          </a:blip>
          <a:srcRect l="13589" r="11150"/>
          <a:stretch>
            <a:fillRect/>
          </a:stretch>
        </p:blipFill>
        <p:spPr bwMode="auto">
          <a:xfrm>
            <a:off x="9372600" y="4633912"/>
            <a:ext cx="2743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8977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76200" y="152400"/>
            <a:ext cx="11887199" cy="762000"/>
          </a:xfrm>
        </p:spPr>
        <p:txBody>
          <a:bodyPr/>
          <a:lstStyle/>
          <a:p>
            <a:pPr algn="ctr" eaLnBrk="1" hangingPunct="1"/>
            <a:r>
              <a:rPr lang="ru-RU" altLang="en-US" sz="3200" b="1" dirty="0">
                <a:solidFill>
                  <a:srgbClr val="FF0000"/>
                </a:solidFill>
                <a:latin typeface="Arial" panose="020B0604020202020204" pitchFamily="34" charset="0"/>
                <a:cs typeface="Arial" panose="020B0604020202020204" pitchFamily="34" charset="0"/>
              </a:rPr>
              <a:t>Родитељске стратегије корисне у превенцији штетне и високоризичне употребе алкохола и денормализацији</a:t>
            </a:r>
            <a:endParaRPr lang="en-US" altLang="en-US" sz="3200" b="1" dirty="0">
              <a:solidFill>
                <a:srgbClr val="FF0000"/>
              </a:solidFill>
              <a:latin typeface="Arial" panose="020B0604020202020204" pitchFamily="34" charset="0"/>
              <a:cs typeface="Arial" panose="020B0604020202020204" pitchFamily="34" charset="0"/>
            </a:endParaRPr>
          </a:p>
        </p:txBody>
      </p:sp>
      <p:sp>
        <p:nvSpPr>
          <p:cNvPr id="88067" name="Rectangle 3"/>
          <p:cNvSpPr>
            <a:spLocks noGrp="1" noChangeArrowheads="1"/>
          </p:cNvSpPr>
          <p:nvPr>
            <p:ph type="body" idx="4294967295"/>
          </p:nvPr>
        </p:nvSpPr>
        <p:spPr>
          <a:xfrm>
            <a:off x="2" y="990600"/>
            <a:ext cx="11658598" cy="6219825"/>
          </a:xfrm>
        </p:spPr>
        <p:txBody>
          <a:bodyPr/>
          <a:lstStyle/>
          <a:p>
            <a:pPr eaLnBrk="1" hangingPunct="1"/>
            <a:r>
              <a:rPr lang="en-US" altLang="en-US" sz="2400" b="1" dirty="0" err="1">
                <a:solidFill>
                  <a:srgbClr val="FF0000"/>
                </a:solidFill>
                <a:latin typeface="Arial" panose="020B0604020202020204" pitchFamily="34" charset="0"/>
                <a:cs typeface="Arial" panose="020B0604020202020204" pitchFamily="34" charset="0"/>
              </a:rPr>
              <a:t>Normativna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roditeljska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edukacija</a:t>
            </a:r>
            <a:r>
              <a:rPr lang="en-US" altLang="en-US" sz="2400" b="1" dirty="0">
                <a:solidFill>
                  <a:srgbClr val="FF0000"/>
                </a:solidFill>
                <a:latin typeface="Arial" panose="020B0604020202020204" pitchFamily="34" charset="0"/>
                <a:cs typeface="Arial" panose="020B0604020202020204" pitchFamily="34" charset="0"/>
              </a:rPr>
              <a:t>:</a:t>
            </a:r>
            <a:r>
              <a:rPr lang="sr-Cyrl-RS" altLang="en-US" sz="2400" b="1" dirty="0" smtClean="0">
                <a:solidFill>
                  <a:srgbClr val="FF0000"/>
                </a:solidFill>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a:p>
            <a:pPr lvl="2" eaLnBrk="1" hangingPunct="1"/>
            <a:r>
              <a:rPr lang="en-US" altLang="en-US" sz="2400" dirty="0" err="1">
                <a:latin typeface="Arial" panose="020B0604020202020204" pitchFamily="34" charset="0"/>
                <a:cs typeface="Arial" panose="020B0604020202020204" pitchFamily="34" charset="0"/>
              </a:rPr>
              <a:t>Objasniti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detetu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znati</a:t>
            </a:r>
            <a:r>
              <a:rPr lang="en-US" altLang="en-US" sz="2400" dirty="0">
                <a:latin typeface="Arial" panose="020B0604020202020204" pitchFamily="34" charset="0"/>
                <a:cs typeface="Arial" panose="020B0604020202020204" pitchFamily="34" charset="0"/>
              </a:rPr>
              <a:t>) da </a:t>
            </a:r>
            <a:r>
              <a:rPr lang="en-US" altLang="en-US" sz="2400" dirty="0" err="1">
                <a:solidFill>
                  <a:srgbClr val="FF0000"/>
                </a:solidFill>
                <a:latin typeface="Arial" panose="020B0604020202020204" pitchFamily="34" charset="0"/>
                <a:cs typeface="Arial" panose="020B0604020202020204" pitchFamily="34" charset="0"/>
              </a:rPr>
              <a:t>uticaj</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alkoholnih</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pića</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zavisi</a:t>
            </a:r>
            <a:r>
              <a:rPr lang="en-US" altLang="en-US" sz="2400" dirty="0">
                <a:solidFill>
                  <a:srgbClr val="FF0000"/>
                </a:solidFill>
                <a:latin typeface="Arial" panose="020B0604020202020204" pitchFamily="34" charset="0"/>
                <a:cs typeface="Arial" panose="020B0604020202020204" pitchFamily="34" charset="0"/>
              </a:rPr>
              <a:t> od:</a:t>
            </a:r>
            <a:endParaRPr lang="sr-Cyrl-RS" altLang="en-US" sz="2400" dirty="0">
              <a:solidFill>
                <a:srgbClr val="FF0000"/>
              </a:solidFill>
              <a:latin typeface="Arial" panose="020B0604020202020204" pitchFamily="34" charset="0"/>
              <a:cs typeface="Arial" panose="020B0604020202020204" pitchFamily="34" charset="0"/>
            </a:endParaRPr>
          </a:p>
          <a:p>
            <a:pPr lvl="3" eaLnBrk="1" hangingPunct="1"/>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alkohola</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a:latin typeface="Arial" panose="020B0604020202020204" pitchFamily="34" charset="0"/>
                <a:cs typeface="Arial" panose="020B0604020202020204" pitchFamily="34" charset="0"/>
              </a:rPr>
              <a:t>u </a:t>
            </a:r>
            <a:r>
              <a:rPr lang="en-US" altLang="en-US" sz="2100" b="1" dirty="0" err="1">
                <a:latin typeface="Arial" panose="020B0604020202020204" pitchFamily="34" charset="0"/>
                <a:cs typeface="Arial" panose="020B0604020202020204" pitchFamily="34" charset="0"/>
              </a:rPr>
              <a:t>alkoholnim</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pićima</a:t>
            </a:r>
            <a:r>
              <a:rPr lang="en-US" altLang="en-US" sz="2100" b="1" dirty="0">
                <a:latin typeface="Arial" panose="020B0604020202020204" pitchFamily="34" charset="0"/>
                <a:cs typeface="Arial" panose="020B0604020202020204" pitchFamily="34" charset="0"/>
              </a:rPr>
              <a:t>* </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Broja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popijenih</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alkoholnih</a:t>
            </a:r>
            <a:r>
              <a:rPr lang="en-US" altLang="en-US" sz="2100" b="1" dirty="0">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pića</a:t>
            </a:r>
            <a:r>
              <a:rPr lang="en-US" altLang="en-US" sz="2100" b="1" dirty="0">
                <a:latin typeface="Arial" panose="020B0604020202020204" pitchFamily="34" charset="0"/>
                <a:cs typeface="Arial" panose="020B0604020202020204" pitchFamily="34" charset="0"/>
              </a:rPr>
              <a:t> </a:t>
            </a:r>
          </a:p>
          <a:p>
            <a:pPr lvl="3" eaLnBrk="1" hangingPunct="1"/>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najčešće</a:t>
            </a:r>
            <a:r>
              <a:rPr lang="en-US" altLang="en-US" sz="2100" b="1" dirty="0">
                <a:latin typeface="Arial" panose="020B0604020202020204" pitchFamily="34" charset="0"/>
                <a:cs typeface="Arial" panose="020B0604020202020204" pitchFamily="34" charset="0"/>
              </a:rPr>
              <a:t> 1 </a:t>
            </a:r>
            <a:r>
              <a:rPr lang="en-US" altLang="en-US" sz="2100" b="1" dirty="0" err="1">
                <a:latin typeface="Arial" panose="020B0604020202020204" pitchFamily="34" charset="0"/>
                <a:cs typeface="Arial" panose="020B0604020202020204" pitchFamily="34" charset="0"/>
              </a:rPr>
              <a:t>tipično</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posluženje</a:t>
            </a:r>
            <a:r>
              <a:rPr lang="en-US" altLang="en-US" sz="2100" b="1" dirty="0">
                <a:latin typeface="Arial" panose="020B0604020202020204" pitchFamily="34" charset="0"/>
                <a:cs typeface="Arial" panose="020B0604020202020204" pitchFamily="34" charset="0"/>
              </a:rPr>
              <a:t> = 1 </a:t>
            </a:r>
            <a:r>
              <a:rPr lang="en-US" altLang="en-US" sz="2100" b="1" dirty="0" err="1">
                <a:latin typeface="Arial" panose="020B0604020202020204" pitchFamily="34" charset="0"/>
                <a:cs typeface="Arial" panose="020B0604020202020204" pitchFamily="34" charset="0"/>
              </a:rPr>
              <a:t>alkoholna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jedinica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ali</a:t>
            </a:r>
            <a:r>
              <a:rPr lang="en-US" altLang="en-US" sz="2100" b="1" dirty="0">
                <a:latin typeface="Arial" panose="020B0604020202020204" pitchFamily="34" charset="0"/>
                <a:cs typeface="Arial" panose="020B0604020202020204" pitchFamily="34" charset="0"/>
              </a:rPr>
              <a:t> to </a:t>
            </a:r>
            <a:r>
              <a:rPr lang="en-US" altLang="en-US" sz="2100" b="1" dirty="0" err="1">
                <a:latin typeface="Arial" panose="020B0604020202020204" pitchFamily="34" charset="0"/>
                <a:cs typeface="Arial" panose="020B0604020202020204" pitchFamily="34" charset="0"/>
              </a:rPr>
              <a:t>varira</a:t>
            </a:r>
            <a:r>
              <a:rPr lang="en-US" altLang="en-US" sz="2100" b="1" dirty="0">
                <a:latin typeface="Arial" panose="020B0604020202020204" pitchFamily="34" charset="0"/>
                <a:cs typeface="Arial" panose="020B0604020202020204" pitchFamily="34" charset="0"/>
              </a:rPr>
              <a:t>!)</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Brzine</a:t>
            </a:r>
            <a:r>
              <a:rPr lang="en-US" altLang="en-US" sz="2100" b="1" dirty="0">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pijenja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kraće</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vreme</a:t>
            </a:r>
            <a:r>
              <a:rPr lang="en-US" altLang="en-US" sz="2100" b="1" dirty="0">
                <a:latin typeface="Arial" panose="020B0604020202020204" pitchFamily="34" charset="0"/>
                <a:cs typeface="Arial" panose="020B0604020202020204" pitchFamily="34" charset="0"/>
              </a:rPr>
              <a:t> – </a:t>
            </a:r>
            <a:r>
              <a:rPr lang="en-US" altLang="en-US" sz="2100" b="1" dirty="0" err="1">
                <a:latin typeface="Arial" panose="020B0604020202020204" pitchFamily="34" charset="0"/>
                <a:cs typeface="Arial" panose="020B0604020202020204" pitchFamily="34" charset="0"/>
              </a:rPr>
              <a:t>jače</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dejstvo</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maks</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konc</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za</a:t>
            </a:r>
            <a:r>
              <a:rPr lang="en-US" altLang="en-US" sz="2100" b="1" dirty="0">
                <a:latin typeface="Arial" panose="020B0604020202020204" pitchFamily="34" charset="0"/>
                <a:cs typeface="Arial" panose="020B0604020202020204" pitchFamily="34" charset="0"/>
              </a:rPr>
              <a:t> 30-60’)</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Pola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žene</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više</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reaguju</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zbog</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manje</a:t>
            </a:r>
            <a:r>
              <a:rPr lang="en-US" altLang="en-US" sz="2100" b="1" dirty="0">
                <a:latin typeface="Arial" panose="020B0604020202020204" pitchFamily="34" charset="0"/>
                <a:cs typeface="Arial" panose="020B0604020202020204" pitchFamily="34" charset="0"/>
              </a:rPr>
              <a:t> TT </a:t>
            </a:r>
            <a:r>
              <a:rPr lang="en-US" altLang="en-US" sz="2100" b="1" dirty="0" err="1">
                <a:latin typeface="Arial" panose="020B0604020202020204" pitchFamily="34" charset="0"/>
                <a:cs typeface="Arial" panose="020B0604020202020204" pitchFamily="34" charset="0"/>
              </a:rPr>
              <a:t>i</a:t>
            </a:r>
            <a:r>
              <a:rPr lang="en-US" altLang="en-US" sz="2100" b="1" dirty="0">
                <a:latin typeface="Arial" panose="020B0604020202020204" pitchFamily="34" charset="0"/>
                <a:cs typeface="Arial" panose="020B0604020202020204" pitchFamily="34" charset="0"/>
              </a:rPr>
              <a:t> % </a:t>
            </a:r>
            <a:r>
              <a:rPr lang="en-US" altLang="en-US" sz="2100" b="1" dirty="0" err="1">
                <a:latin typeface="Arial" panose="020B0604020202020204" pitchFamily="34" charset="0"/>
                <a:cs typeface="Arial" panose="020B0604020202020204" pitchFamily="34" charset="0"/>
              </a:rPr>
              <a:t>vode</a:t>
            </a:r>
            <a:r>
              <a:rPr lang="en-US" altLang="en-US" sz="2100" b="1" dirty="0">
                <a:latin typeface="Arial" panose="020B0604020202020204" pitchFamily="34" charset="0"/>
                <a:cs typeface="Arial" panose="020B0604020202020204" pitchFamily="34" charset="0"/>
              </a:rPr>
              <a:t> u </a:t>
            </a:r>
            <a:r>
              <a:rPr lang="en-US" altLang="en-US" sz="2100" b="1" dirty="0" err="1">
                <a:latin typeface="Arial" panose="020B0604020202020204" pitchFamily="34" charset="0"/>
                <a:cs typeface="Arial" panose="020B0604020202020204" pitchFamily="34" charset="0"/>
              </a:rPr>
              <a:t>telu</a:t>
            </a:r>
            <a:r>
              <a:rPr lang="en-US" altLang="en-US" sz="2100" b="1" dirty="0">
                <a:latin typeface="Arial" panose="020B0604020202020204" pitchFamily="34" charset="0"/>
                <a:cs typeface="Arial" panose="020B0604020202020204" pitchFamily="34" charset="0"/>
              </a:rPr>
              <a:t>)</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Telesne</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mase</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a:latin typeface="Arial" panose="020B0604020202020204" pitchFamily="34" charset="0"/>
                <a:cs typeface="Arial" panose="020B0604020202020204" pitchFamily="34" charset="0"/>
              </a:rPr>
              <a:t>(</a:t>
            </a:r>
            <a:r>
              <a:rPr lang="en-US" altLang="en-US" sz="2100" b="1" dirty="0" err="1">
                <a:latin typeface="Arial" panose="020B0604020202020204" pitchFamily="34" charset="0"/>
                <a:cs typeface="Arial" panose="020B0604020202020204" pitchFamily="34" charset="0"/>
              </a:rPr>
              <a:t>manja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težina</a:t>
            </a:r>
            <a:r>
              <a:rPr lang="en-US" altLang="en-US" sz="2100" b="1" dirty="0">
                <a:latin typeface="Arial" panose="020B0604020202020204" pitchFamily="34" charset="0"/>
                <a:cs typeface="Arial" panose="020B0604020202020204" pitchFamily="34" charset="0"/>
              </a:rPr>
              <a:t> – </a:t>
            </a:r>
            <a:r>
              <a:rPr lang="en-US" altLang="en-US" sz="2100" b="1" dirty="0" err="1">
                <a:latin typeface="Arial" panose="020B0604020202020204" pitchFamily="34" charset="0"/>
                <a:cs typeface="Arial" panose="020B0604020202020204" pitchFamily="34" charset="0"/>
              </a:rPr>
              <a:t>jače</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dejstvo</a:t>
            </a:r>
            <a:r>
              <a:rPr lang="en-US" altLang="en-US" sz="2100" b="1" dirty="0">
                <a:latin typeface="Arial" panose="020B0604020202020204" pitchFamily="34" charset="0"/>
                <a:cs typeface="Arial" panose="020B0604020202020204" pitchFamily="34" charset="0"/>
              </a:rPr>
              <a:t>)</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Gladi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veća</a:t>
            </a:r>
            <a:r>
              <a:rPr lang="en-US" altLang="en-US" sz="2100" b="1" dirty="0">
                <a:latin typeface="Arial" panose="020B0604020202020204" pitchFamily="34" charset="0"/>
                <a:cs typeface="Arial" panose="020B0604020202020204" pitchFamily="34" charset="0"/>
              </a:rPr>
              <a:t> glad - </a:t>
            </a:r>
            <a:r>
              <a:rPr lang="en-US" altLang="en-US" sz="2100" b="1" dirty="0" err="1">
                <a:latin typeface="Arial" panose="020B0604020202020204" pitchFamily="34" charset="0"/>
                <a:cs typeface="Arial" panose="020B0604020202020204" pitchFamily="34" charset="0"/>
              </a:rPr>
              <a:t>jače</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dejstvo</a:t>
            </a:r>
            <a:r>
              <a:rPr lang="en-US" altLang="en-US" sz="2100" b="1" dirty="0">
                <a:latin typeface="Arial" panose="020B0604020202020204" pitchFamily="34" charset="0"/>
                <a:cs typeface="Arial" panose="020B0604020202020204" pitchFamily="34" charset="0"/>
              </a:rPr>
              <a:t>)</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Vrste</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pojedene</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hrane</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a:latin typeface="Arial" panose="020B0604020202020204" pitchFamily="34" charset="0"/>
                <a:cs typeface="Arial" panose="020B0604020202020204" pitchFamily="34" charset="0"/>
              </a:rPr>
              <a:t>(</a:t>
            </a:r>
            <a:r>
              <a:rPr lang="en-US" altLang="en-US" sz="2100" b="1" dirty="0" err="1">
                <a:latin typeface="Arial" panose="020B0604020202020204" pitchFamily="34" charset="0"/>
                <a:cs typeface="Arial" panose="020B0604020202020204" pitchFamily="34" charset="0"/>
              </a:rPr>
              <a:t>veće</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dejstvo</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alkohola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ako</a:t>
            </a:r>
            <a:r>
              <a:rPr lang="en-US" altLang="en-US" sz="2100" b="1" dirty="0">
                <a:latin typeface="Arial" panose="020B0604020202020204" pitchFamily="34" charset="0"/>
                <a:cs typeface="Arial" panose="020B0604020202020204" pitchFamily="34" charset="0"/>
              </a:rPr>
              <a:t> je </a:t>
            </a:r>
            <a:r>
              <a:rPr lang="en-US" altLang="en-US" sz="2100" b="1" dirty="0" err="1">
                <a:latin typeface="Arial" panose="020B0604020202020204" pitchFamily="34" charset="0"/>
                <a:cs typeface="Arial" panose="020B0604020202020204" pitchFamily="34" charset="0"/>
              </a:rPr>
              <a:t>obrok</a:t>
            </a:r>
            <a:r>
              <a:rPr lang="en-US" altLang="en-US" sz="2100" b="1" dirty="0">
                <a:latin typeface="Arial" panose="020B0604020202020204" pitchFamily="34" charset="0"/>
                <a:cs typeface="Arial" panose="020B0604020202020204" pitchFamily="34" charset="0"/>
              </a:rPr>
              <a:t> bio </a:t>
            </a:r>
            <a:r>
              <a:rPr lang="en-US" altLang="en-US" sz="2100" b="1" dirty="0" err="1">
                <a:latin typeface="Arial" panose="020B0604020202020204" pitchFamily="34" charset="0"/>
                <a:cs typeface="Arial" panose="020B0604020202020204" pitchFamily="34" charset="0"/>
              </a:rPr>
              <a:t>kalorijski</a:t>
            </a:r>
            <a:r>
              <a:rPr lang="en-US" altLang="en-US" sz="2100" b="1" dirty="0">
                <a:latin typeface="Arial" panose="020B0604020202020204" pitchFamily="34" charset="0"/>
                <a:cs typeface="Arial" panose="020B0604020202020204" pitchFamily="34" charset="0"/>
              </a:rPr>
              <a:t> slab, </a:t>
            </a:r>
            <a:r>
              <a:rPr lang="en-US" altLang="en-US" sz="2100" b="1" dirty="0" err="1">
                <a:latin typeface="Arial" panose="020B0604020202020204" pitchFamily="34" charset="0"/>
                <a:cs typeface="Arial" panose="020B0604020202020204" pitchFamily="34" charset="0"/>
              </a:rPr>
              <a:t>pretežno</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ugljenohidratni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sladak</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ili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voćni</a:t>
            </a:r>
            <a:r>
              <a:rPr lang="en-US" altLang="en-US" sz="2100" b="1" dirty="0">
                <a:latin typeface="Arial" panose="020B0604020202020204" pitchFamily="34" charset="0"/>
                <a:cs typeface="Arial" panose="020B0604020202020204" pitchFamily="34" charset="0"/>
              </a:rPr>
              <a:t>)</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Umora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veće</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dejstvo</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alkohola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ako</a:t>
            </a:r>
            <a:r>
              <a:rPr lang="en-US" altLang="en-US" sz="2100" b="1" dirty="0">
                <a:latin typeface="Arial" panose="020B0604020202020204" pitchFamily="34" charset="0"/>
                <a:cs typeface="Arial" panose="020B0604020202020204" pitchFamily="34" charset="0"/>
              </a:rPr>
              <a:t> je </a:t>
            </a:r>
            <a:r>
              <a:rPr lang="en-US" altLang="en-US" sz="2100" b="1" dirty="0" err="1">
                <a:latin typeface="Arial" panose="020B0604020202020204" pitchFamily="34" charset="0"/>
                <a:cs typeface="Arial" panose="020B0604020202020204" pitchFamily="34" charset="0"/>
              </a:rPr>
              <a:t>osoba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fizički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premorena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ili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neispavana</a:t>
            </a:r>
            <a:r>
              <a:rPr lang="en-US" altLang="en-US" sz="2100" b="1" dirty="0">
                <a:latin typeface="Arial" panose="020B0604020202020204" pitchFamily="34" charset="0"/>
                <a:cs typeface="Arial" panose="020B0604020202020204" pitchFamily="34" charset="0"/>
              </a:rPr>
              <a:t>);</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Zdravstvenog</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stanja</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a:latin typeface="Arial" panose="020B0604020202020204" pitchFamily="34" charset="0"/>
                <a:cs typeface="Arial" panose="020B0604020202020204" pitchFamily="34" charset="0"/>
              </a:rPr>
              <a:t>(</a:t>
            </a:r>
            <a:r>
              <a:rPr lang="en-US" altLang="en-US" sz="2100" b="1" dirty="0" err="1">
                <a:latin typeface="Arial" panose="020B0604020202020204" pitchFamily="34" charset="0"/>
                <a:cs typeface="Arial" panose="020B0604020202020204" pitchFamily="34" charset="0"/>
              </a:rPr>
              <a:t>neki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lekovi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za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prehladu</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alergiju</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bol</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itd</a:t>
            </a:r>
            <a:r>
              <a:rPr lang="en-US" altLang="en-US" sz="2100" b="1" dirty="0">
                <a:latin typeface="Arial" panose="020B0604020202020204" pitchFamily="34" charset="0"/>
                <a:cs typeface="Arial" panose="020B0604020202020204" pitchFamily="34" charset="0"/>
              </a:rPr>
              <a:t>. se ne </a:t>
            </a:r>
            <a:r>
              <a:rPr lang="en-US" altLang="en-US" sz="2100" b="1" dirty="0" err="1">
                <a:latin typeface="Arial" panose="020B0604020202020204" pitchFamily="34" charset="0"/>
                <a:cs typeface="Arial" panose="020B0604020202020204" pitchFamily="34" charset="0"/>
              </a:rPr>
              <a:t>smeju</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kombinovati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sa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alkoholom</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čitati</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uputstva</a:t>
            </a:r>
            <a:r>
              <a:rPr lang="en-US" altLang="en-US" sz="2100" b="1" dirty="0">
                <a:latin typeface="Arial" panose="020B0604020202020204" pitchFamily="34" charset="0"/>
                <a:cs typeface="Arial" panose="020B0604020202020204" pitchFamily="34" charset="0"/>
              </a:rPr>
              <a:t>);</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Nasleđenih</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osobina</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a:latin typeface="Arial" panose="020B0604020202020204" pitchFamily="34" charset="0"/>
                <a:cs typeface="Arial" panose="020B0604020202020204" pitchFamily="34" charset="0"/>
              </a:rPr>
              <a:t>(</a:t>
            </a:r>
            <a:r>
              <a:rPr lang="en-US" altLang="en-US" sz="2100" b="1" dirty="0" err="1">
                <a:latin typeface="Arial" panose="020B0604020202020204" pitchFamily="34" charset="0"/>
                <a:cs typeface="Arial" panose="020B0604020202020204" pitchFamily="34" charset="0"/>
              </a:rPr>
              <a:t>enzim</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alkoholna</a:t>
            </a:r>
            <a:r>
              <a:rPr lang="en-US" altLang="en-US" sz="2100" b="1" dirty="0">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dehidrogenaza</a:t>
            </a:r>
            <a:r>
              <a:rPr lang="en-US" altLang="en-US" sz="2100" b="1" dirty="0">
                <a:latin typeface="Arial" panose="020B0604020202020204" pitchFamily="34" charset="0"/>
                <a:cs typeface="Arial" panose="020B0604020202020204" pitchFamily="34" charset="0"/>
              </a:rPr>
              <a:t>);</a:t>
            </a:r>
          </a:p>
          <a:p>
            <a:pPr lvl="3" eaLnBrk="1" hangingPunct="1"/>
            <a:r>
              <a:rPr lang="en-US" altLang="en-US" sz="2100" b="1" dirty="0" err="1">
                <a:solidFill>
                  <a:srgbClr val="FF0000"/>
                </a:solidFill>
                <a:latin typeface="Arial" panose="020B0604020202020204" pitchFamily="34" charset="0"/>
                <a:cs typeface="Arial" panose="020B0604020202020204" pitchFamily="34" charset="0"/>
              </a:rPr>
              <a:t>Prethodnih</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solidFill>
                  <a:srgbClr val="FF0000"/>
                </a:solidFill>
                <a:latin typeface="Arial" panose="020B0604020202020204" pitchFamily="34" charset="0"/>
                <a:cs typeface="Arial" panose="020B0604020202020204" pitchFamily="34" charset="0"/>
              </a:rPr>
              <a:t>iskustva</a:t>
            </a:r>
            <a:r>
              <a:rPr lang="en-US" altLang="en-US" sz="2100" b="1" dirty="0">
                <a:solidFill>
                  <a:srgbClr val="FF0000"/>
                </a:solidFill>
                <a:latin typeface="Arial" panose="020B0604020202020204" pitchFamily="34" charset="0"/>
                <a:cs typeface="Arial" panose="020B0604020202020204" pitchFamily="34" charset="0"/>
              </a:rPr>
              <a:t> </a:t>
            </a:r>
            <a:r>
              <a:rPr lang="en-US" altLang="en-US" sz="2100" b="1" dirty="0" err="1">
                <a:latin typeface="Arial" panose="020B0604020202020204" pitchFamily="34" charset="0"/>
                <a:cs typeface="Arial" panose="020B0604020202020204" pitchFamily="34" charset="0"/>
              </a:rPr>
              <a:t>itd</a:t>
            </a:r>
            <a:r>
              <a:rPr lang="en-US" altLang="en-US" sz="2100" b="1" dirty="0">
                <a:latin typeface="Arial" panose="020B0604020202020204" pitchFamily="34" charset="0"/>
                <a:cs typeface="Arial" panose="020B0604020202020204" pitchFamily="34" charset="0"/>
              </a:rPr>
              <a:t>.</a:t>
            </a:r>
          </a:p>
        </p:txBody>
      </p:sp>
      <p:sp>
        <p:nvSpPr>
          <p:cNvPr id="88068" name="Text Box 4"/>
          <p:cNvSpPr txBox="1">
            <a:spLocks noChangeArrowheads="1"/>
          </p:cNvSpPr>
          <p:nvPr/>
        </p:nvSpPr>
        <p:spPr bwMode="auto">
          <a:xfrm>
            <a:off x="6383591" y="1779988"/>
            <a:ext cx="5638799" cy="523220"/>
          </a:xfrm>
          <a:prstGeom prst="rect">
            <a:avLst/>
          </a:prstGeom>
          <a:solidFill>
            <a:schemeClr val="accent1">
              <a:lumMod val="40000"/>
              <a:lumOff val="60000"/>
            </a:schemeClr>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dirty="0"/>
              <a:t>* </a:t>
            </a:r>
            <a:r>
              <a:rPr lang="en-US" altLang="en-US" sz="1400" b="1" dirty="0" err="1"/>
              <a:t>Pivo</a:t>
            </a:r>
            <a:r>
              <a:rPr lang="en-US" altLang="en-US" sz="1400" b="1" dirty="0"/>
              <a:t>: 2-6%; </a:t>
            </a:r>
            <a:r>
              <a:rPr lang="en-US" altLang="en-US" sz="1400" b="1" dirty="0" err="1"/>
              <a:t>Alkopopsi</a:t>
            </a:r>
            <a:r>
              <a:rPr lang="en-US" altLang="en-US" sz="1400" b="1" dirty="0"/>
              <a:t> (</a:t>
            </a:r>
            <a:r>
              <a:rPr lang="en-US" altLang="en-US" sz="1400" b="1" dirty="0" err="1"/>
              <a:t>brizer</a:t>
            </a:r>
            <a:r>
              <a:rPr lang="en-US" altLang="en-US" sz="1400" b="1" dirty="0"/>
              <a:t> </a:t>
            </a:r>
            <a:r>
              <a:rPr lang="en-US" altLang="en-US" sz="1400" b="1" dirty="0" err="1"/>
              <a:t>i</a:t>
            </a:r>
            <a:r>
              <a:rPr lang="en-US" altLang="en-US" sz="1400" b="1" dirty="0"/>
              <a:t> </a:t>
            </a:r>
            <a:r>
              <a:rPr lang="en-US" altLang="en-US" sz="1400" b="1" dirty="0" err="1"/>
              <a:t>sl</a:t>
            </a:r>
            <a:r>
              <a:rPr lang="en-US" altLang="en-US" sz="1400" b="1" dirty="0"/>
              <a:t>): </a:t>
            </a:r>
            <a:r>
              <a:rPr lang="en-US" altLang="en-US" sz="1400" b="1" dirty="0" err="1"/>
              <a:t>oko</a:t>
            </a:r>
            <a:r>
              <a:rPr lang="en-US" altLang="en-US" sz="1400" b="1" dirty="0"/>
              <a:t> 5%; Vino: 10-14%; </a:t>
            </a:r>
          </a:p>
          <a:p>
            <a:pPr>
              <a:spcBef>
                <a:spcPct val="0"/>
              </a:spcBef>
              <a:buFontTx/>
              <a:buNone/>
            </a:pPr>
            <a:r>
              <a:rPr lang="en-US" altLang="en-US" sz="1400" b="1" dirty="0" err="1"/>
              <a:t>Domaća</a:t>
            </a:r>
            <a:r>
              <a:rPr lang="en-US" altLang="en-US" sz="1400" b="1" dirty="0"/>
              <a:t> </a:t>
            </a:r>
            <a:r>
              <a:rPr lang="en-US" altLang="en-US" sz="1400" b="1" dirty="0" err="1"/>
              <a:t>alkoholna</a:t>
            </a:r>
            <a:r>
              <a:rPr lang="en-US" altLang="en-US" sz="1400" b="1" dirty="0"/>
              <a:t> </a:t>
            </a:r>
            <a:r>
              <a:rPr lang="en-US" altLang="en-US" sz="1400" b="1" dirty="0" err="1"/>
              <a:t>pića</a:t>
            </a:r>
            <a:r>
              <a:rPr lang="en-US" altLang="en-US" sz="1400" b="1" dirty="0"/>
              <a:t>: 20-45%; </a:t>
            </a:r>
            <a:r>
              <a:rPr lang="en-US" altLang="en-US" sz="1400" b="1" dirty="0" err="1"/>
              <a:t>viski</a:t>
            </a:r>
            <a:r>
              <a:rPr lang="en-US" altLang="en-US" sz="1400" b="1" dirty="0"/>
              <a:t>, </a:t>
            </a:r>
            <a:r>
              <a:rPr lang="en-US" altLang="en-US" sz="1400" b="1" dirty="0" err="1"/>
              <a:t>konjak</a:t>
            </a:r>
            <a:r>
              <a:rPr lang="en-US" altLang="en-US" sz="1400" b="1" dirty="0"/>
              <a:t>: 30-50% </a:t>
            </a:r>
            <a:endParaRPr lang="en-US" altLang="en-US" sz="1400" b="1" dirty="0"/>
          </a:p>
        </p:txBody>
      </p:sp>
    </p:spTree>
    <p:extLst>
      <p:ext uri="{BB962C8B-B14F-4D97-AF65-F5344CB8AC3E}">
        <p14:creationId xmlns:p14="http://schemas.microsoft.com/office/powerpoint/2010/main" val="146885923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152400"/>
            <a:ext cx="8001000" cy="858157"/>
          </a:xfrm>
        </p:spPr>
        <p:txBody>
          <a:bodyPr/>
          <a:lstStyle/>
          <a:p>
            <a:pPr>
              <a:defRPr/>
            </a:pP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Razlozi</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zbog</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kojih</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mladi</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zloupotrebljavaju</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supstance</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endPar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9459" name="Rectangle 3"/>
          <p:cNvSpPr>
            <a:spLocks noGrp="1" noChangeArrowheads="1"/>
          </p:cNvSpPr>
          <p:nvPr>
            <p:ph type="body" idx="1"/>
          </p:nvPr>
        </p:nvSpPr>
        <p:spPr>
          <a:xfrm>
            <a:off x="381000" y="1118424"/>
            <a:ext cx="11353800" cy="5715000"/>
          </a:xfrm>
        </p:spPr>
        <p:txBody>
          <a:bodyPr/>
          <a:lstStyle/>
          <a:p>
            <a:r>
              <a:rPr lang="en-US" altLang="en-US" sz="3200" b="1" dirty="0" err="1">
                <a:solidFill>
                  <a:srgbClr val="FF0000"/>
                </a:solidFill>
                <a:latin typeface="Arial" panose="020B0604020202020204" pitchFamily="34" charset="0"/>
                <a:cs typeface="Arial" panose="020B0604020202020204" pitchFamily="34" charset="0"/>
              </a:rPr>
              <a:t>Pritisak</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vršnjaka</a:t>
            </a:r>
            <a:r>
              <a:rPr lang="en-US" altLang="en-US" sz="3200" b="1" dirty="0">
                <a:solidFill>
                  <a:srgbClr val="FF0000"/>
                </a:solidFill>
                <a:latin typeface="Arial" panose="020B0604020202020204" pitchFamily="34" charset="0"/>
                <a:cs typeface="Arial" panose="020B0604020202020204" pitchFamily="34" charset="0"/>
              </a:rPr>
              <a:t>;</a:t>
            </a:r>
          </a:p>
          <a:p>
            <a:r>
              <a:rPr lang="en-US" altLang="en-US" sz="3200" b="1" dirty="0" err="1">
                <a:solidFill>
                  <a:srgbClr val="FF0000"/>
                </a:solidFill>
                <a:latin typeface="Arial" panose="020B0604020202020204" pitchFamily="34" charset="0"/>
                <a:cs typeface="Arial" panose="020B0604020202020204" pitchFamily="34" charset="0"/>
              </a:rPr>
              <a:t>Neznanje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nedostatak</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socijalnih</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veština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rezilijentnost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otpornost</a:t>
            </a:r>
            <a:r>
              <a:rPr lang="en-US" altLang="en-US" sz="3200" dirty="0">
                <a:latin typeface="Arial" panose="020B0604020202020204" pitchFamily="34" charset="0"/>
                <a:cs typeface="Arial" panose="020B0604020202020204" pitchFamily="34" charset="0"/>
              </a:rPr>
              <a:t>) – </a:t>
            </a:r>
            <a:r>
              <a:rPr lang="en-US" altLang="en-US" sz="3200" dirty="0">
                <a:solidFill>
                  <a:srgbClr val="FF0000"/>
                </a:solidFill>
                <a:latin typeface="Arial" panose="020B0604020202020204" pitchFamily="34" charset="0"/>
                <a:cs typeface="Arial" panose="020B0604020202020204" pitchFamily="34" charset="0"/>
              </a:rPr>
              <a:t>REĆI UVEK „NE“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postavljanje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ciljeva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informisano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donošenje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odluka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samopouzdanje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samopoštovanje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samoefikasnost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metode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učenja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asertivnost</a:t>
            </a:r>
            <a:r>
              <a:rPr lang="en-US" altLang="en-US" sz="3200" dirty="0">
                <a:latin typeface="Arial" panose="020B0604020202020204" pitchFamily="34" charset="0"/>
                <a:cs typeface="Arial" panose="020B0604020202020204" pitchFamily="34" charset="0"/>
              </a:rPr>
              <a:t>...</a:t>
            </a:r>
          </a:p>
          <a:p>
            <a:r>
              <a:rPr lang="en-US" altLang="en-US" sz="3200" b="1" dirty="0" err="1">
                <a:solidFill>
                  <a:srgbClr val="002060"/>
                </a:solidFill>
                <a:latin typeface="Arial" panose="020B0604020202020204" pitchFamily="34" charset="0"/>
                <a:cs typeface="Arial" panose="020B0604020202020204" pitchFamily="34" charset="0"/>
              </a:rPr>
              <a:t>Neznanje</a:t>
            </a:r>
            <a:r>
              <a:rPr lang="en-US" altLang="en-US" sz="3200" b="1" dirty="0">
                <a:solidFill>
                  <a:srgbClr val="FF0000"/>
                </a:solidFill>
                <a:latin typeface="Arial" panose="020B0604020202020204" pitchFamily="34" charset="0"/>
                <a:cs typeface="Arial" panose="020B0604020202020204" pitchFamily="34" charset="0"/>
              </a:rPr>
              <a:t> + </a:t>
            </a:r>
            <a:r>
              <a:rPr lang="en-US" altLang="en-US" sz="3200" b="1" dirty="0" err="1">
                <a:solidFill>
                  <a:srgbClr val="33CC33"/>
                </a:solidFill>
                <a:latin typeface="Arial" panose="020B0604020202020204" pitchFamily="34" charset="0"/>
                <a:cs typeface="Arial" panose="020B0604020202020204" pitchFamily="34" charset="0"/>
              </a:rPr>
              <a:t>nezrelost</a:t>
            </a:r>
            <a:r>
              <a:rPr lang="en-US" altLang="en-US" sz="3200" b="1" dirty="0">
                <a:solidFill>
                  <a:srgbClr val="FF0000"/>
                </a:solidFill>
                <a:latin typeface="Arial" panose="020B0604020202020204" pitchFamily="34" charset="0"/>
                <a:cs typeface="Arial" panose="020B0604020202020204" pitchFamily="34" charset="0"/>
              </a:rPr>
              <a:t> + </a:t>
            </a:r>
            <a:r>
              <a:rPr lang="en-US" altLang="en-US" sz="3200" b="1" dirty="0" err="1">
                <a:solidFill>
                  <a:srgbClr val="FF00FF"/>
                </a:solidFill>
                <a:latin typeface="Arial" panose="020B0604020202020204" pitchFamily="34" charset="0"/>
                <a:cs typeface="Arial" panose="020B0604020202020204" pitchFamily="34" charset="0"/>
              </a:rPr>
              <a:t>neiskustvo</a:t>
            </a:r>
            <a:r>
              <a:rPr lang="en-US" altLang="en-US" sz="3200" b="1" dirty="0">
                <a:solidFill>
                  <a:srgbClr val="FF0000"/>
                </a:solidFill>
                <a:latin typeface="Arial" panose="020B0604020202020204" pitchFamily="34" charset="0"/>
                <a:cs typeface="Arial" panose="020B0604020202020204" pitchFamily="34" charset="0"/>
              </a:rPr>
              <a:t> = </a:t>
            </a:r>
            <a:r>
              <a:rPr lang="en-US" altLang="en-US" sz="3200" b="1" dirty="0" err="1">
                <a:solidFill>
                  <a:srgbClr val="FF0000"/>
                </a:solidFill>
                <a:latin typeface="Arial" panose="020B0604020202020204" pitchFamily="34" charset="0"/>
                <a:cs typeface="Arial" panose="020B0604020202020204" pitchFamily="34" charset="0"/>
              </a:rPr>
              <a:t>nesposobnost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nemotivisanost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da </a:t>
            </a:r>
            <a:r>
              <a:rPr lang="en-US" altLang="en-US" sz="3200" dirty="0" err="1">
                <a:latin typeface="Arial" panose="020B0604020202020204" pitchFamily="34" charset="0"/>
                <a:cs typeface="Arial" panose="020B0604020202020204" pitchFamily="34" charset="0"/>
              </a:rPr>
              <a:t>sagledaju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kratkoročne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dugoročne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posledice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svog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ponašanja</a:t>
            </a:r>
            <a:r>
              <a:rPr lang="en-US" altLang="en-US" sz="3200" dirty="0">
                <a:latin typeface="Arial" panose="020B0604020202020204" pitchFamily="34" charset="0"/>
                <a:cs typeface="Arial" panose="020B0604020202020204" pitchFamily="34" charset="0"/>
              </a:rPr>
              <a:t>;</a:t>
            </a:r>
          </a:p>
          <a:p>
            <a:r>
              <a:rPr lang="en-US" altLang="en-US" sz="3200" dirty="0" err="1">
                <a:latin typeface="Arial" panose="020B0604020202020204" pitchFamily="34" charset="0"/>
                <a:cs typeface="Arial" panose="020B0604020202020204" pitchFamily="34" charset="0"/>
              </a:rPr>
              <a:t>Zabluda</a:t>
            </a:r>
            <a:r>
              <a:rPr lang="en-US" altLang="en-US" sz="3200" dirty="0">
                <a:latin typeface="Arial" panose="020B0604020202020204" pitchFamily="34" charset="0"/>
                <a:cs typeface="Arial" panose="020B0604020202020204" pitchFamily="34" charset="0"/>
              </a:rPr>
              <a:t> da </a:t>
            </a:r>
            <a:r>
              <a:rPr lang="en-US" altLang="en-US" sz="3200" dirty="0" err="1">
                <a:latin typeface="Arial" panose="020B0604020202020204" pitchFamily="34" charset="0"/>
                <a:cs typeface="Arial" panose="020B0604020202020204" pitchFamily="34" charset="0"/>
              </a:rPr>
              <a:t>mogu</a:t>
            </a:r>
            <a:r>
              <a:rPr lang="en-US" altLang="en-US" sz="3200" dirty="0">
                <a:latin typeface="Arial" panose="020B0604020202020204" pitchFamily="34" charset="0"/>
                <a:cs typeface="Arial" panose="020B0604020202020204" pitchFamily="34" charset="0"/>
              </a:rPr>
              <a:t> da </a:t>
            </a:r>
            <a:r>
              <a:rPr lang="en-US" altLang="en-US" sz="3200" dirty="0" err="1">
                <a:latin typeface="Arial" panose="020B0604020202020204" pitchFamily="34" charset="0"/>
                <a:cs typeface="Arial" panose="020B0604020202020204" pitchFamily="34" charset="0"/>
              </a:rPr>
              <a:t>reše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sve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probleme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uključujući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one </a:t>
            </a:r>
            <a:r>
              <a:rPr lang="en-US" altLang="en-US" sz="3200" dirty="0" err="1">
                <a:latin typeface="Arial" panose="020B0604020202020204" pitchFamily="34" charset="0"/>
                <a:cs typeface="Arial" panose="020B0604020202020204" pitchFamily="34" charset="0"/>
              </a:rPr>
              <a:t>koji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nastaju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zbog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upotrebe</a:t>
            </a:r>
            <a:r>
              <a:rPr lang="en-US" altLang="en-US" sz="3200" dirty="0">
                <a:latin typeface="Arial" panose="020B0604020202020204" pitchFamily="34" charset="0"/>
                <a:cs typeface="Arial" panose="020B0604020202020204" pitchFamily="34" charset="0"/>
              </a:rPr>
              <a:t> PAS;</a:t>
            </a:r>
            <a:endParaRPr lang="en-US" altLang="en-US" sz="3200" dirty="0">
              <a:latin typeface="Arial" panose="020B0604020202020204" pitchFamily="34" charset="0"/>
              <a:cs typeface="Arial" panose="020B0604020202020204" pitchFamily="34" charset="0"/>
            </a:endParaRPr>
          </a:p>
        </p:txBody>
      </p:sp>
      <p:pic>
        <p:nvPicPr>
          <p:cNvPr id="19460" name="Picture 5" descr="peer-press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067" y="0"/>
            <a:ext cx="285793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peer-pres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3552" y="4953000"/>
            <a:ext cx="3760848" cy="188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70534"/>
      </p:ext>
    </p:extLst>
  </p:cSld>
  <p:clrMapOvr>
    <a:masterClrMapping/>
  </p:clrMapOvr>
  <p:transition advTm="23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304800" y="448128"/>
            <a:ext cx="9601200" cy="780143"/>
          </a:xfrm>
        </p:spPr>
        <p:txBody>
          <a:bodyPr/>
          <a:lstStyle/>
          <a:p>
            <a:pPr>
              <a:defRPr/>
            </a:pP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Razlozi</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zbog</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kojih</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mladi</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zloupotrebljavaju</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supstance</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3600" b="1" dirty="0" err="1">
                <a:effectLst>
                  <a:outerShdw blurRad="38100" dist="38100" dir="2700000" algn="tl">
                    <a:srgbClr val="C0C0C0"/>
                  </a:outerShdw>
                </a:effectLst>
                <a:latin typeface="Arial" panose="020B0604020202020204" pitchFamily="34" charset="0"/>
                <a:cs typeface="Arial" panose="020B0604020202020204" pitchFamily="34" charset="0"/>
              </a:rPr>
              <a:t>nastavak</a:t>
            </a:r>
            <a:r>
              <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rPr>
              <a:t>)</a:t>
            </a:r>
            <a:endParaRPr lang="en-US" altLang="en-US" sz="36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idx="4294967295"/>
          </p:nvPr>
        </p:nvSpPr>
        <p:spPr>
          <a:xfrm>
            <a:off x="-29595" y="1828800"/>
            <a:ext cx="11658599" cy="5715000"/>
          </a:xfrm>
        </p:spPr>
        <p:txBody>
          <a:bodyPr/>
          <a:lstStyle/>
          <a:p>
            <a:r>
              <a:rPr lang="en-US" altLang="en-US" sz="3200" b="1" dirty="0">
                <a:solidFill>
                  <a:srgbClr val="FF0000"/>
                </a:solidFill>
                <a:latin typeface="Arial" panose="020B0604020202020204" pitchFamily="34" charset="0"/>
                <a:cs typeface="Arial" panose="020B0604020202020204" pitchFamily="34" charset="0"/>
              </a:rPr>
              <a:t>Ne </a:t>
            </a:r>
            <a:r>
              <a:rPr lang="en-US" altLang="en-US" sz="3200" b="1" dirty="0" err="1">
                <a:solidFill>
                  <a:srgbClr val="FF0000"/>
                </a:solidFill>
                <a:latin typeface="Arial" panose="020B0604020202020204" pitchFamily="34" charset="0"/>
                <a:cs typeface="Arial" panose="020B0604020202020204" pitchFamily="34" charset="0"/>
              </a:rPr>
              <a:t>veruju</a:t>
            </a:r>
            <a:r>
              <a:rPr lang="en-US" altLang="en-US" sz="3200" b="1" dirty="0">
                <a:solidFill>
                  <a:srgbClr val="FF0000"/>
                </a:solidFill>
                <a:latin typeface="Arial" panose="020B0604020202020204" pitchFamily="34" charset="0"/>
                <a:cs typeface="Arial" panose="020B0604020202020204" pitchFamily="34" charset="0"/>
              </a:rPr>
              <a:t> da </a:t>
            </a:r>
            <a:r>
              <a:rPr lang="en-US" altLang="en-US" sz="3200" b="1" dirty="0" err="1">
                <a:solidFill>
                  <a:srgbClr val="FF0000"/>
                </a:solidFill>
                <a:latin typeface="Arial" panose="020B0604020202020204" pitchFamily="34" charset="0"/>
                <a:cs typeface="Arial" panose="020B0604020202020204" pitchFamily="34" charset="0"/>
              </a:rPr>
              <a:t>postoje</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rizici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opasnosti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povezane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upotrebom</a:t>
            </a:r>
            <a:r>
              <a:rPr lang="en-US" altLang="en-US" sz="3200" dirty="0">
                <a:latin typeface="Arial" panose="020B0604020202020204" pitchFamily="34" charset="0"/>
                <a:cs typeface="Arial" panose="020B0604020202020204" pitchFamily="34" charset="0"/>
              </a:rPr>
              <a:t> PAS (</a:t>
            </a:r>
            <a:r>
              <a:rPr lang="en-US" altLang="en-US" sz="3200" dirty="0" err="1">
                <a:latin typeface="Arial" panose="020B0604020202020204" pitchFamily="34" charset="0"/>
                <a:cs typeface="Arial" panose="020B0604020202020204" pitchFamily="34" charset="0"/>
              </a:rPr>
              <a:t>stvaranje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zavisnosti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teški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neželjeni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efekti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gubitak</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kontrole</a:t>
            </a:r>
            <a:r>
              <a:rPr lang="en-US" altLang="en-US" sz="3200" dirty="0">
                <a:latin typeface="Arial" panose="020B0604020202020204" pitchFamily="34" charset="0"/>
                <a:cs typeface="Arial" panose="020B0604020202020204" pitchFamily="34" charset="0"/>
              </a:rPr>
              <a:t>...);</a:t>
            </a:r>
          </a:p>
          <a:p>
            <a:r>
              <a:rPr lang="en-US" altLang="en-US" sz="3200" dirty="0" err="1">
                <a:latin typeface="Arial" panose="020B0604020202020204" pitchFamily="34" charset="0"/>
                <a:cs typeface="Arial" panose="020B0604020202020204" pitchFamily="34" charset="0"/>
              </a:rPr>
              <a:t>Lažni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osećaj</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sigurnosti</a:t>
            </a:r>
            <a:r>
              <a:rPr lang="en-US" altLang="en-US" sz="3200" dirty="0">
                <a:latin typeface="Arial" panose="020B0604020202020204" pitchFamily="34" charset="0"/>
                <a:cs typeface="Arial" panose="020B0604020202020204" pitchFamily="34" charset="0"/>
              </a:rPr>
              <a: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neranjivosti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besmrtnosti</a:t>
            </a:r>
            <a:r>
              <a:rPr lang="en-US" altLang="en-US" sz="3200" dirty="0">
                <a:latin typeface="Arial" panose="020B0604020202020204" pitchFamily="34" charset="0"/>
                <a:cs typeface="Arial" panose="020B0604020202020204" pitchFamily="34" charset="0"/>
              </a:rPr>
              <a:t>;</a:t>
            </a:r>
          </a:p>
          <a:p>
            <a:r>
              <a:rPr lang="en-US" altLang="en-US" sz="3200" b="1" dirty="0" err="1">
                <a:solidFill>
                  <a:srgbClr val="FF0000"/>
                </a:solidFill>
                <a:latin typeface="Arial" panose="020B0604020202020204" pitchFamily="34" charset="0"/>
                <a:cs typeface="Arial" panose="020B0604020202020204" pitchFamily="34" charset="0"/>
              </a:rPr>
              <a:t>Emocionalni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poremećaji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depresija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hiperkinetski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poremećaj</a:t>
            </a:r>
            <a:r>
              <a:rPr lang="en-US" altLang="en-US" sz="3200" dirty="0">
                <a:latin typeface="Arial" panose="020B0604020202020204" pitchFamily="34" charset="0"/>
                <a:cs typeface="Arial" panose="020B0604020202020204" pitchFamily="34" charset="0"/>
              </a:rPr>
              <a:t> (ADHD)... </a:t>
            </a:r>
            <a:r>
              <a:rPr lang="en-US" altLang="en-US" sz="3200" dirty="0" err="1" smtClean="0">
                <a:latin typeface="Arial" panose="020B0604020202020204" pitchFamily="34" charset="0"/>
                <a:cs typeface="Arial" panose="020B0604020202020204" pitchFamily="34" charset="0"/>
              </a:rPr>
              <a:t>sa</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kojima</a:t>
            </a: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se</a:t>
            </a:r>
            <a:r>
              <a:rPr lang="sr-Latn-RS" altLang="en-US" sz="3200" dirty="0" smtClean="0">
                <a:latin typeface="Arial" panose="020B0604020202020204" pitchFamily="34" charset="0"/>
                <a:cs typeface="Arial" panose="020B0604020202020204" pitchFamily="34" charset="0"/>
              </a:rPr>
              <a:t> </a:t>
            </a:r>
            <a:r>
              <a:rPr lang="en-US" altLang="en-US" sz="3200" dirty="0" err="1" smtClean="0">
                <a:latin typeface="Arial" panose="020B0604020202020204" pitchFamily="34" charset="0"/>
                <a:cs typeface="Arial" panose="020B0604020202020204" pitchFamily="34" charset="0"/>
              </a:rPr>
              <a:t>adolescenti</a:t>
            </a:r>
            <a:r>
              <a:rPr lang="en-US" altLang="en-US" sz="3200" dirty="0" smtClean="0">
                <a:latin typeface="Arial" panose="020B0604020202020204" pitchFamily="34" charset="0"/>
                <a:cs typeface="Arial" panose="020B0604020202020204" pitchFamily="34" charset="0"/>
              </a:rPr>
              <a:t> </a:t>
            </a:r>
            <a:r>
              <a:rPr lang="sr-Latn-RS" altLang="en-US" sz="3200" dirty="0" smtClean="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nose </a:t>
            </a:r>
            <a:r>
              <a:rPr lang="en-US" altLang="en-US" sz="3200" dirty="0" err="1" smtClean="0">
                <a:latin typeface="Arial" panose="020B0604020202020204" pitchFamily="34" charset="0"/>
                <a:cs typeface="Arial" panose="020B0604020202020204" pitchFamily="34" charset="0"/>
              </a:rPr>
              <a:t>upotrebljavajući</a:t>
            </a:r>
            <a:r>
              <a:rPr lang="en-US" altLang="en-US" sz="3200" dirty="0" smtClean="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PAS;</a:t>
            </a:r>
          </a:p>
          <a:p>
            <a:r>
              <a:rPr lang="en-US" altLang="en-US" sz="3200" b="1" dirty="0" err="1">
                <a:solidFill>
                  <a:srgbClr val="FF0000"/>
                </a:solidFill>
                <a:latin typeface="Arial" panose="020B0604020202020204" pitchFamily="34" charset="0"/>
                <a:cs typeface="Arial" panose="020B0604020202020204" pitchFamily="34" charset="0"/>
              </a:rPr>
              <a:t>Poremećaji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ponašanja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itd</a:t>
            </a:r>
            <a:r>
              <a:rPr lang="en-US" altLang="en-US" sz="3200" dirty="0">
                <a:latin typeface="Arial" panose="020B0604020202020204" pitchFamily="34" charset="0"/>
                <a:cs typeface="Arial" panose="020B0604020202020204" pitchFamily="34" charset="0"/>
              </a:rPr>
              <a:t>.</a:t>
            </a:r>
          </a:p>
        </p:txBody>
      </p:sp>
      <p:pic>
        <p:nvPicPr>
          <p:cNvPr id="21508" name="Picture 4" descr="ADH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473803"/>
            <a:ext cx="4819650" cy="234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DHD"/>
          <p:cNvPicPr>
            <a:picLocks noChangeAspect="1" noChangeArrowheads="1"/>
          </p:cNvPicPr>
          <p:nvPr/>
        </p:nvPicPr>
        <p:blipFill>
          <a:blip r:embed="rId3">
            <a:extLst>
              <a:ext uri="{28A0092B-C50C-407E-A947-70E740481C1C}">
                <a14:useLocalDpi xmlns:a14="http://schemas.microsoft.com/office/drawing/2010/main" val="0"/>
              </a:ext>
            </a:extLst>
          </a:blip>
          <a:srcRect l="9267" r="13513"/>
          <a:stretch>
            <a:fillRect/>
          </a:stretch>
        </p:blipFill>
        <p:spPr bwMode="auto">
          <a:xfrm>
            <a:off x="10370912" y="61911"/>
            <a:ext cx="1821088" cy="176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24605"/>
      </p:ext>
    </p:extLst>
  </p:cSld>
  <p:clrMapOvr>
    <a:masterClrMapping/>
  </p:clrMapOvr>
  <p:transition advTm="25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7457" y="68943"/>
            <a:ext cx="8686800" cy="1143000"/>
          </a:xfrm>
        </p:spPr>
        <p:txBody>
          <a:bodyPr/>
          <a:lstStyle/>
          <a:p>
            <a:r>
              <a:rPr lang="en-US" altLang="en-US" sz="3200" b="1" dirty="0" err="1">
                <a:latin typeface="Arial" panose="020B0604020202020204" pitchFamily="34" charset="0"/>
                <a:cs typeface="Arial" panose="020B0604020202020204" pitchFamily="34" charset="0"/>
              </a:rPr>
              <a:t>Faktori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koji</a:t>
            </a:r>
            <a:r>
              <a:rPr lang="en-US" altLang="en-US" sz="3200" b="1" dirty="0">
                <a:latin typeface="Arial" panose="020B0604020202020204" pitchFamily="34" charset="0"/>
                <a:cs typeface="Arial" panose="020B0604020202020204" pitchFamily="34" charset="0"/>
              </a:rPr>
              <a:t> u </a:t>
            </a:r>
            <a:r>
              <a:rPr lang="en-US" altLang="en-US" sz="3200" b="1" dirty="0" err="1">
                <a:latin typeface="Arial" panose="020B0604020202020204" pitchFamily="34" charset="0"/>
                <a:cs typeface="Arial" panose="020B0604020202020204" pitchFamily="34" charset="0"/>
              </a:rPr>
              <a:t>roditeljskoj</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ulozi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utiču</a:t>
            </a:r>
            <a:r>
              <a:rPr lang="en-US" altLang="en-US" sz="3200" b="1" dirty="0">
                <a:latin typeface="Arial" panose="020B0604020202020204" pitchFamily="34" charset="0"/>
                <a:cs typeface="Arial" panose="020B0604020202020204" pitchFamily="34" charset="0"/>
              </a:rPr>
              <a:t> da </a:t>
            </a:r>
            <a:r>
              <a:rPr lang="en-US" altLang="en-US" sz="3200" b="1" dirty="0" err="1">
                <a:latin typeface="Arial" panose="020B0604020202020204" pitchFamily="34" charset="0"/>
                <a:cs typeface="Arial" panose="020B0604020202020204" pitchFamily="34" charset="0"/>
              </a:rPr>
              <a:t>deca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češće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zloupotrebljavaju</a:t>
            </a:r>
            <a:r>
              <a:rPr lang="en-US" altLang="en-US" sz="3200" b="1" dirty="0">
                <a:latin typeface="Arial" panose="020B0604020202020204" pitchFamily="34" charset="0"/>
                <a:cs typeface="Arial" panose="020B0604020202020204" pitchFamily="34" charset="0"/>
              </a:rPr>
              <a:t> PAS:</a:t>
            </a:r>
            <a:endParaRPr lang="en-US" altLang="en-US" sz="3200" b="1" dirty="0">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idx="1"/>
          </p:nvPr>
        </p:nvSpPr>
        <p:spPr>
          <a:xfrm>
            <a:off x="228600" y="1265237"/>
            <a:ext cx="9372600" cy="5440363"/>
          </a:xfrm>
        </p:spPr>
        <p:txBody>
          <a:bodyPr/>
          <a:lstStyle/>
          <a:p>
            <a:r>
              <a:rPr lang="en-US" altLang="en-US" sz="3200" b="1" dirty="0" err="1">
                <a:solidFill>
                  <a:srgbClr val="FF0000"/>
                </a:solidFill>
                <a:latin typeface="Arial" panose="020B0604020202020204" pitchFamily="34" charset="0"/>
                <a:cs typeface="Arial" panose="020B0604020202020204" pitchFamily="34" charset="0"/>
              </a:rPr>
              <a:t>Lični</a:t>
            </a:r>
            <a:r>
              <a:rPr lang="en-US" altLang="en-US" sz="3200" b="1" dirty="0">
                <a:solidFill>
                  <a:srgbClr val="FF0000"/>
                </a:solidFill>
                <a:latin typeface="Arial" panose="020B0604020202020204" pitchFamily="34" charset="0"/>
                <a:cs typeface="Arial" panose="020B0604020202020204" pitchFamily="34" charset="0"/>
              </a:rPr>
              <a:t> primer u </a:t>
            </a:r>
            <a:r>
              <a:rPr lang="en-US" altLang="en-US" sz="3200" b="1" dirty="0" err="1">
                <a:solidFill>
                  <a:srgbClr val="FF0000"/>
                </a:solidFill>
                <a:latin typeface="Arial" panose="020B0604020202020204" pitchFamily="34" charset="0"/>
                <a:cs typeface="Arial" panose="020B0604020202020204" pitchFamily="34" charset="0"/>
              </a:rPr>
              <a:t>ponašanju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stav</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prema</a:t>
            </a:r>
            <a:r>
              <a:rPr lang="en-US" altLang="en-US" sz="3200" dirty="0">
                <a:latin typeface="Arial" panose="020B0604020202020204" pitchFamily="34" charset="0"/>
                <a:cs typeface="Arial" panose="020B0604020202020204" pitchFamily="34" charset="0"/>
              </a:rPr>
              <a:t> PAS;</a:t>
            </a:r>
          </a:p>
          <a:p>
            <a:r>
              <a:rPr lang="en-US" altLang="en-US" sz="3200" dirty="0" err="1">
                <a:latin typeface="Arial" panose="020B0604020202020204" pitchFamily="34" charset="0"/>
                <a:cs typeface="Arial" panose="020B0604020202020204" pitchFamily="34" charset="0"/>
              </a:rPr>
              <a:t>Nedovoljno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prisustvo</a:t>
            </a:r>
            <a:r>
              <a:rPr lang="en-US" altLang="en-US" sz="3200" dirty="0">
                <a:latin typeface="Arial" panose="020B0604020202020204" pitchFamily="34" charset="0"/>
                <a:cs typeface="Arial" panose="020B0604020202020204" pitchFamily="34" charset="0"/>
              </a:rPr>
              <a:t> 1 </a:t>
            </a:r>
            <a:r>
              <a:rPr lang="en-US" altLang="en-US" sz="3200" dirty="0" err="1">
                <a:latin typeface="Arial" panose="020B0604020202020204" pitchFamily="34" charset="0"/>
                <a:cs typeface="Arial" panose="020B0604020202020204" pitchFamily="34" charset="0"/>
              </a:rPr>
              <a:t>ili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oba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roditelja</a:t>
            </a:r>
            <a:r>
              <a:rPr lang="en-US" altLang="en-US" sz="3200" dirty="0">
                <a:latin typeface="Arial" panose="020B0604020202020204" pitchFamily="34" charset="0"/>
                <a:cs typeface="Arial" panose="020B0604020202020204" pitchFamily="34" charset="0"/>
              </a:rPr>
              <a:t>;</a:t>
            </a:r>
          </a:p>
          <a:p>
            <a:r>
              <a:rPr lang="en-US" altLang="en-US" sz="3200" dirty="0" err="1">
                <a:latin typeface="Arial" panose="020B0604020202020204" pitchFamily="34" charset="0"/>
                <a:cs typeface="Arial" panose="020B0604020202020204" pitchFamily="34" charset="0"/>
              </a:rPr>
              <a:t>Samohrani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roditelj</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ili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razvod</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braka</a:t>
            </a:r>
            <a:r>
              <a:rPr lang="en-US" altLang="en-US" sz="3200" dirty="0">
                <a:latin typeface="Arial" panose="020B0604020202020204" pitchFamily="34" charset="0"/>
                <a:cs typeface="Arial" panose="020B0604020202020204" pitchFamily="34" charset="0"/>
              </a:rPr>
              <a:t>;</a:t>
            </a:r>
          </a:p>
          <a:p>
            <a:r>
              <a:rPr lang="en-US" altLang="en-US" sz="3200" dirty="0" err="1">
                <a:latin typeface="Arial" panose="020B0604020202020204" pitchFamily="34" charset="0"/>
                <a:cs typeface="Arial" panose="020B0604020202020204" pitchFamily="34" charset="0"/>
              </a:rPr>
              <a:t>Niži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stepen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obrazovanja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češće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majke</a:t>
            </a:r>
            <a:r>
              <a:rPr lang="en-US" altLang="en-US" sz="3200" dirty="0">
                <a:latin typeface="Arial" panose="020B0604020202020204" pitchFamily="34" charset="0"/>
                <a:cs typeface="Arial" panose="020B0604020202020204" pitchFamily="34" charset="0"/>
              </a:rPr>
              <a:t>);</a:t>
            </a:r>
          </a:p>
          <a:p>
            <a:r>
              <a:rPr lang="en-US" altLang="en-US" sz="3200" dirty="0" err="1">
                <a:latin typeface="Arial" panose="020B0604020202020204" pitchFamily="34" charset="0"/>
                <a:cs typeface="Arial" panose="020B0604020202020204" pitchFamily="34" charset="0"/>
              </a:rPr>
              <a:t>Nedovoljno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normativne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edukacije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nedostatak</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razgovora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ili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pogrešno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prenošenje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činjenica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zbog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neznanja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roditelja</a:t>
            </a:r>
            <a:r>
              <a:rPr lang="en-US" altLang="en-US" sz="3200" dirty="0">
                <a:latin typeface="Arial" panose="020B0604020202020204" pitchFamily="34" charset="0"/>
                <a:cs typeface="Arial" panose="020B0604020202020204" pitchFamily="34" charset="0"/>
              </a:rPr>
              <a:t>);</a:t>
            </a:r>
          </a:p>
          <a:p>
            <a:r>
              <a:rPr lang="en-US" altLang="en-US" sz="3200" dirty="0" err="1">
                <a:latin typeface="Arial" panose="020B0604020202020204" pitchFamily="34" charset="0"/>
                <a:cs typeface="Arial" panose="020B0604020202020204" pitchFamily="34" charset="0"/>
              </a:rPr>
              <a:t>Nedovoljna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organizacija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nedostatak</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nadzora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nad</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načinom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provođenja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slobodnog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vremena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deteta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ili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pogrešan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nadzor</a:t>
            </a:r>
            <a:r>
              <a:rPr lang="en-US" altLang="en-US" sz="3200" dirty="0">
                <a:latin typeface="Arial" panose="020B0604020202020204" pitchFamily="34" charset="0"/>
                <a:cs typeface="Arial" panose="020B0604020202020204" pitchFamily="34" charset="0"/>
              </a:rPr>
              <a:t>); </a:t>
            </a:r>
          </a:p>
        </p:txBody>
      </p:sp>
      <p:pic>
        <p:nvPicPr>
          <p:cNvPr id="22532" name="Picture 5" descr="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634" y="1143000"/>
            <a:ext cx="343436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495505"/>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79400" y="50801"/>
            <a:ext cx="8686800" cy="1143001"/>
          </a:xfrm>
        </p:spPr>
        <p:txBody>
          <a:bodyPr/>
          <a:lstStyle/>
          <a:p>
            <a:r>
              <a:rPr lang="en-US" altLang="en-US" sz="3200" b="1" dirty="0" err="1">
                <a:latin typeface="Arial" panose="020B0604020202020204" pitchFamily="34" charset="0"/>
                <a:cs typeface="Arial" panose="020B0604020202020204" pitchFamily="34" charset="0"/>
              </a:rPr>
              <a:t>Faktori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koji</a:t>
            </a:r>
            <a:r>
              <a:rPr lang="en-US" altLang="en-US" sz="3200" b="1" dirty="0">
                <a:latin typeface="Arial" panose="020B0604020202020204" pitchFamily="34" charset="0"/>
                <a:cs typeface="Arial" panose="020B0604020202020204" pitchFamily="34" charset="0"/>
              </a:rPr>
              <a:t> u </a:t>
            </a:r>
            <a:r>
              <a:rPr lang="en-US" altLang="en-US" sz="3200" b="1" dirty="0" err="1">
                <a:latin typeface="Arial" panose="020B0604020202020204" pitchFamily="34" charset="0"/>
                <a:cs typeface="Arial" panose="020B0604020202020204" pitchFamily="34" charset="0"/>
              </a:rPr>
              <a:t>roditeljskoj</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ulozi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utiču</a:t>
            </a:r>
            <a:r>
              <a:rPr lang="en-US" altLang="en-US" sz="3200" b="1" dirty="0">
                <a:latin typeface="Arial" panose="020B0604020202020204" pitchFamily="34" charset="0"/>
                <a:cs typeface="Arial" panose="020B0604020202020204" pitchFamily="34" charset="0"/>
              </a:rPr>
              <a:t> da </a:t>
            </a:r>
            <a:r>
              <a:rPr lang="en-US" altLang="en-US" sz="3200" b="1" dirty="0" err="1">
                <a:latin typeface="Arial" panose="020B0604020202020204" pitchFamily="34" charset="0"/>
                <a:cs typeface="Arial" panose="020B0604020202020204" pitchFamily="34" charset="0"/>
              </a:rPr>
              <a:t>deca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češće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zloupotrebljavaju</a:t>
            </a:r>
            <a:r>
              <a:rPr lang="en-US" altLang="en-US" sz="3200" b="1" dirty="0">
                <a:latin typeface="Arial" panose="020B0604020202020204" pitchFamily="34" charset="0"/>
                <a:cs typeface="Arial" panose="020B0604020202020204" pitchFamily="34" charset="0"/>
              </a:rPr>
              <a:t> PAS:</a:t>
            </a:r>
            <a:endParaRPr lang="en-US" altLang="en-US" sz="3200" b="1" dirty="0">
              <a:latin typeface="Arial" panose="020B0604020202020204" pitchFamily="34" charset="0"/>
              <a:cs typeface="Arial" panose="020B0604020202020204" pitchFamily="34" charset="0"/>
            </a:endParaRPr>
          </a:p>
        </p:txBody>
      </p:sp>
      <p:sp>
        <p:nvSpPr>
          <p:cNvPr id="23555" name="Rectangle 3"/>
          <p:cNvSpPr>
            <a:spLocks noGrp="1" noChangeArrowheads="1"/>
          </p:cNvSpPr>
          <p:nvPr>
            <p:ph type="body" idx="4294967295"/>
          </p:nvPr>
        </p:nvSpPr>
        <p:spPr>
          <a:xfrm>
            <a:off x="228600" y="1259115"/>
            <a:ext cx="9753600" cy="4760685"/>
          </a:xfrm>
        </p:spPr>
        <p:txBody>
          <a:bodyPr/>
          <a:lstStyle/>
          <a:p>
            <a:r>
              <a:rPr lang="en-US" altLang="en-US" sz="3200" dirty="0" err="1">
                <a:latin typeface="Arial" panose="020B0604020202020204" pitchFamily="34" charset="0"/>
                <a:cs typeface="Arial" panose="020B0604020202020204" pitchFamily="34" charset="0"/>
              </a:rPr>
              <a:t>Roditelj</a:t>
            </a:r>
            <a:r>
              <a:rPr lang="en-US" altLang="en-US" sz="3200" dirty="0">
                <a:latin typeface="Arial" panose="020B0604020202020204" pitchFamily="34" charset="0"/>
                <a:cs typeface="Arial" panose="020B0604020202020204" pitchFamily="34" charset="0"/>
              </a:rPr>
              <a:t> je u </a:t>
            </a:r>
            <a:r>
              <a:rPr lang="en-US" altLang="en-US" sz="3200" dirty="0" err="1">
                <a:latin typeface="Arial" panose="020B0604020202020204" pitchFamily="34" charset="0"/>
                <a:cs typeface="Arial" panose="020B0604020202020204" pitchFamily="34" charset="0"/>
              </a:rPr>
              <a:t>ličnoj</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razvojnoj</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fazi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koja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limitira</a:t>
            </a:r>
            <a:r>
              <a:rPr lang="en-US" altLang="en-US" sz="3200" dirty="0">
                <a:latin typeface="Arial" panose="020B0604020202020204" pitchFamily="34" charset="0"/>
                <a:cs typeface="Arial" panose="020B0604020202020204" pitchFamily="34" charset="0"/>
              </a:rPr>
              <a:t> </a:t>
            </a:r>
            <a:r>
              <a:rPr lang="sr-Latn-RS" altLang="en-US" sz="3200" dirty="0" smtClean="0">
                <a:latin typeface="Arial" panose="020B0604020202020204" pitchFamily="34" charset="0"/>
                <a:cs typeface="Arial" panose="020B0604020202020204" pitchFamily="34" charset="0"/>
              </a:rPr>
              <a:t>                       </a:t>
            </a:r>
            <a:r>
              <a:rPr lang="en-US" altLang="en-US" sz="3200" dirty="0" err="1" smtClean="0">
                <a:latin typeface="Arial" panose="020B0604020202020204" pitchFamily="34" charset="0"/>
                <a:cs typeface="Arial" panose="020B0604020202020204" pitchFamily="34" charset="0"/>
              </a:rPr>
              <a:t>sve</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resurse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tzv</a:t>
            </a:r>
            <a:r>
              <a:rPr lang="en-US" altLang="en-US" sz="3200" dirty="0">
                <a:latin typeface="Arial" panose="020B0604020202020204" pitchFamily="34" charset="0"/>
                <a:cs typeface="Arial" panose="020B0604020202020204" pitchFamily="34" charset="0"/>
              </a:rPr>
              <a:t>. </a:t>
            </a:r>
            <a:r>
              <a:rPr lang="en-US" altLang="en-US" sz="3200" b="1" dirty="0">
                <a:solidFill>
                  <a:srgbClr val="FF0000"/>
                </a:solidFill>
                <a:latin typeface="Arial" panose="020B0604020202020204" pitchFamily="34" charset="0"/>
                <a:cs typeface="Arial" panose="020B0604020202020204" pitchFamily="34" charset="0"/>
              </a:rPr>
              <a:t>“</a:t>
            </a:r>
            <a:r>
              <a:rPr lang="en-US" altLang="en-US" sz="3200" b="1" dirty="0" err="1">
                <a:solidFill>
                  <a:srgbClr val="FF0000"/>
                </a:solidFill>
                <a:latin typeface="Arial" panose="020B0604020202020204" pitchFamily="34" charset="0"/>
                <a:cs typeface="Arial" panose="020B0604020202020204" pitchFamily="34" charset="0"/>
              </a:rPr>
              <a:t>sendvič</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generacija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istovremena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briga</a:t>
            </a: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o</a:t>
            </a:r>
            <a:r>
              <a:rPr lang="sr-Latn-RS" altLang="en-US" sz="3200" dirty="0" smtClean="0">
                <a:latin typeface="Arial" panose="020B0604020202020204" pitchFamily="34" charset="0"/>
                <a:cs typeface="Arial" panose="020B0604020202020204" pitchFamily="34" charset="0"/>
              </a:rPr>
              <a:t> </a:t>
            </a:r>
            <a:r>
              <a:rPr lang="en-US" altLang="en-US" sz="3200" dirty="0" err="1" smtClean="0">
                <a:latin typeface="Arial" panose="020B0604020202020204" pitchFamily="34" charset="0"/>
                <a:cs typeface="Arial" panose="020B0604020202020204" pitchFamily="34" charset="0"/>
              </a:rPr>
              <a:t>roditeljima</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deci</a:t>
            </a:r>
            <a:r>
              <a:rPr lang="en-US" altLang="en-US" sz="3200" dirty="0">
                <a:latin typeface="Arial" panose="020B0604020202020204" pitchFamily="34" charset="0"/>
                <a:cs typeface="Arial" panose="020B0604020202020204" pitchFamily="34" charset="0"/>
              </a:rPr>
              <a:t> + </a:t>
            </a:r>
            <a:r>
              <a:rPr lang="en-US" altLang="en-US" sz="3200" dirty="0" err="1" smtClean="0">
                <a:latin typeface="Arial" panose="020B0604020202020204" pitchFamily="34" charset="0"/>
                <a:cs typeface="Arial" panose="020B0604020202020204" pitchFamily="34" charset="0"/>
              </a:rPr>
              <a:t>veća</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odgovornost</a:t>
            </a: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a:t>
            </a:r>
            <a:r>
              <a:rPr lang="en-US" altLang="en-US" sz="3200" dirty="0" err="1" smtClean="0">
                <a:latin typeface="Arial" panose="020B0604020202020204" pitchFamily="34" charset="0"/>
                <a:cs typeface="Arial" panose="020B0604020202020204" pitchFamily="34" charset="0"/>
              </a:rPr>
              <a:t>na</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poslu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ako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ima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prema</a:t>
            </a:r>
            <a:r>
              <a:rPr lang="en-US" altLang="en-US" sz="3200" dirty="0">
                <a:latin typeface="Arial" panose="020B0604020202020204" pitchFamily="34" charset="0"/>
                <a:cs typeface="Arial" panose="020B0604020202020204" pitchFamily="34" charset="0"/>
              </a:rPr>
              <a:t> </a:t>
            </a:r>
            <a:r>
              <a:rPr lang="sr-Latn-RS" altLang="en-US" sz="3200" dirty="0" smtClean="0">
                <a:latin typeface="Arial" panose="020B0604020202020204" pitchFamily="34" charset="0"/>
                <a:cs typeface="Arial" panose="020B0604020202020204" pitchFamily="34" charset="0"/>
              </a:rPr>
              <a:t>                         </a:t>
            </a:r>
            <a:r>
              <a:rPr lang="en-US" altLang="en-US" sz="3200" dirty="0" err="1" smtClean="0">
                <a:latin typeface="Arial" panose="020B0604020202020204" pitchFamily="34" charset="0"/>
                <a:cs typeface="Arial" panose="020B0604020202020204" pitchFamily="34" charset="0"/>
              </a:rPr>
              <a:t>svom</a:t>
            </a:r>
            <a:r>
              <a:rPr lang="en-US" altLang="en-US" sz="3200" dirty="0" smtClean="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zdravlju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itd</a:t>
            </a:r>
            <a:r>
              <a:rPr lang="en-US" altLang="en-US" sz="3200" dirty="0">
                <a:latin typeface="Arial" panose="020B0604020202020204" pitchFamily="34" charset="0"/>
                <a:cs typeface="Arial" panose="020B0604020202020204" pitchFamily="34" charset="0"/>
              </a:rPr>
              <a:t>);</a:t>
            </a:r>
          </a:p>
          <a:p>
            <a:r>
              <a:rPr lang="en-US" altLang="en-US" sz="3200" dirty="0" err="1">
                <a:latin typeface="Arial" panose="020B0604020202020204" pitchFamily="34" charset="0"/>
                <a:cs typeface="Arial" panose="020B0604020202020204" pitchFamily="34" charset="0"/>
              </a:rPr>
              <a:t>Neoslanjanje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socijalne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mreže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podrške</a:t>
            </a:r>
            <a:r>
              <a:rPr lang="en-US" altLang="en-US" sz="3200" dirty="0">
                <a:latin typeface="Arial" panose="020B0604020202020204" pitchFamily="34" charset="0"/>
                <a:cs typeface="Arial" panose="020B0604020202020204" pitchFamily="34" charset="0"/>
              </a:rPr>
              <a:t> (“ne </a:t>
            </a:r>
            <a:r>
              <a:rPr lang="en-US" altLang="en-US" sz="3200" dirty="0" err="1">
                <a:latin typeface="Arial" panose="020B0604020202020204" pitchFamily="34" charset="0"/>
                <a:cs typeface="Arial" panose="020B0604020202020204" pitchFamily="34" charset="0"/>
              </a:rPr>
              <a:t>znam</a:t>
            </a:r>
            <a:r>
              <a:rPr lang="en-US" altLang="en-US" sz="3200" dirty="0">
                <a:latin typeface="Arial" panose="020B0604020202020204" pitchFamily="34" charset="0"/>
                <a:cs typeface="Arial" panose="020B0604020202020204" pitchFamily="34" charset="0"/>
              </a:rPr>
              <a:t> da </a:t>
            </a:r>
            <a:r>
              <a:rPr lang="en-US" altLang="en-US" sz="3200" dirty="0" err="1">
                <a:latin typeface="Arial" panose="020B0604020202020204" pitchFamily="34" charset="0"/>
                <a:cs typeface="Arial" panose="020B0604020202020204" pitchFamily="34" charset="0"/>
              </a:rPr>
              <a:t>tražim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pomoć</a:t>
            </a:r>
            <a:r>
              <a:rPr lang="en-US" altLang="en-US" sz="3200" dirty="0">
                <a:latin typeface="Arial" panose="020B0604020202020204" pitchFamily="34" charset="0"/>
                <a:cs typeface="Arial" panose="020B0604020202020204" pitchFamily="34" charset="0"/>
              </a:rPr>
              <a:t>”);</a:t>
            </a:r>
          </a:p>
          <a:p>
            <a:r>
              <a:rPr lang="en-US" altLang="en-US" sz="3200" dirty="0" err="1">
                <a:latin typeface="Arial" panose="020B0604020202020204" pitchFamily="34" charset="0"/>
                <a:cs typeface="Arial" panose="020B0604020202020204" pitchFamily="34" charset="0"/>
              </a:rPr>
              <a:t>Nekorišćenje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službi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podrške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psiholog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izabrani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lekar</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ili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samo</a:t>
            </a:r>
            <a:r>
              <a:rPr lang="en-US" altLang="en-US" sz="3200" dirty="0">
                <a:latin typeface="Arial" panose="020B0604020202020204" pitchFamily="34" charset="0"/>
                <a:cs typeface="Arial" panose="020B0604020202020204" pitchFamily="34" charset="0"/>
              </a:rPr>
              <a:t> u </a:t>
            </a:r>
            <a:r>
              <a:rPr lang="en-US" altLang="en-US" sz="3200" dirty="0" err="1">
                <a:latin typeface="Arial" panose="020B0604020202020204" pitchFamily="34" charset="0"/>
                <a:cs typeface="Arial" panose="020B0604020202020204" pitchFamily="34" charset="0"/>
              </a:rPr>
              <a:t>urgentnim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situacijama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itd</a:t>
            </a:r>
            <a:r>
              <a:rPr lang="en-US" altLang="en-US" sz="3200" dirty="0">
                <a:latin typeface="Arial" panose="020B0604020202020204" pitchFamily="34" charset="0"/>
                <a:cs typeface="Arial" panose="020B0604020202020204" pitchFamily="34" charset="0"/>
              </a:rPr>
              <a:t>.</a:t>
            </a:r>
          </a:p>
        </p:txBody>
      </p:sp>
      <p:pic>
        <p:nvPicPr>
          <p:cNvPr id="23556" name="Picture 4" descr="sendwich_generation"/>
          <p:cNvPicPr>
            <a:picLocks noChangeAspect="1" noChangeArrowheads="1"/>
          </p:cNvPicPr>
          <p:nvPr/>
        </p:nvPicPr>
        <p:blipFill>
          <a:blip r:embed="rId2">
            <a:extLst>
              <a:ext uri="{28A0092B-C50C-407E-A947-70E740481C1C}">
                <a14:useLocalDpi xmlns:a14="http://schemas.microsoft.com/office/drawing/2010/main" val="0"/>
              </a:ext>
            </a:extLst>
          </a:blip>
          <a:srcRect l="18361" t="8949" r="18689"/>
          <a:stretch>
            <a:fillRect/>
          </a:stretch>
        </p:blipFill>
        <p:spPr bwMode="auto">
          <a:xfrm>
            <a:off x="8763000" y="228600"/>
            <a:ext cx="3429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p:cNvSpPr txBox="1">
            <a:spLocks noChangeArrowheads="1"/>
          </p:cNvSpPr>
          <p:nvPr/>
        </p:nvSpPr>
        <p:spPr bwMode="auto">
          <a:xfrm>
            <a:off x="2819400" y="6019800"/>
            <a:ext cx="60420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dirty="0">
                <a:solidFill>
                  <a:srgbClr val="FF0000"/>
                </a:solidFill>
              </a:rPr>
              <a:t>ČESTO NEMA NIKAKVIH PRAVILA</a:t>
            </a:r>
            <a:endParaRPr lang="en-US" altLang="en-US" sz="2800" b="1" dirty="0">
              <a:solidFill>
                <a:srgbClr val="FF0000"/>
              </a:solidFill>
            </a:endParaRPr>
          </a:p>
        </p:txBody>
      </p:sp>
    </p:spTree>
    <p:extLst>
      <p:ext uri="{BB962C8B-B14F-4D97-AF65-F5344CB8AC3E}">
        <p14:creationId xmlns:p14="http://schemas.microsoft.com/office/powerpoint/2010/main" val="24184568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48" y="152400"/>
            <a:ext cx="11720052" cy="1573161"/>
          </a:xfrm>
        </p:spPr>
        <p:txBody>
          <a:bodyPr/>
          <a:lstStyle/>
          <a:p>
            <a:r>
              <a:rPr lang="en-US" sz="3000" b="1" dirty="0" err="1">
                <a:solidFill>
                  <a:srgbClr val="FF0000"/>
                </a:solidFill>
                <a:latin typeface="Arial" panose="020B0604020202020204" pitchFamily="34" charset="0"/>
                <a:cs typeface="Arial" panose="020B0604020202020204" pitchFamily="34" charset="0"/>
              </a:rPr>
              <a:t>Temelj</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rešenja</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roditeljskih</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briga</a:t>
            </a:r>
            <a:r>
              <a:rPr lang="en-US" sz="3000" b="1" dirty="0">
                <a:solidFill>
                  <a:srgbClr val="FF0000"/>
                </a:solidFill>
                <a:latin typeface="Arial" panose="020B0604020202020204" pitchFamily="34" charset="0"/>
                <a:cs typeface="Arial" panose="020B0604020202020204" pitchFamily="34" charset="0"/>
              </a:rPr>
              <a:t> u </a:t>
            </a:r>
            <a:r>
              <a:rPr lang="en-US" sz="3000" b="1" dirty="0" err="1">
                <a:solidFill>
                  <a:srgbClr val="FF0000"/>
                </a:solidFill>
                <a:latin typeface="Arial" panose="020B0604020202020204" pitchFamily="34" charset="0"/>
                <a:cs typeface="Arial" panose="020B0604020202020204" pitchFamily="34" charset="0"/>
              </a:rPr>
              <a:t>vezi</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sa</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razvojem</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obrazaca</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koji</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kod</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dece</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pogoduju</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pojavi</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bolesti</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zavisnosti</a:t>
            </a:r>
            <a:r>
              <a:rPr lang="en-US" sz="3000" b="1" dirty="0">
                <a:solidFill>
                  <a:srgbClr val="FF0000"/>
                </a:solidFill>
                <a:latin typeface="Arial" panose="020B0604020202020204" pitchFamily="34" charset="0"/>
                <a:cs typeface="Arial" panose="020B0604020202020204" pitchFamily="34" charset="0"/>
              </a:rPr>
              <a:t> u </a:t>
            </a:r>
            <a:r>
              <a:rPr lang="en-US" sz="3000" b="1" dirty="0" err="1">
                <a:solidFill>
                  <a:srgbClr val="FF0000"/>
                </a:solidFill>
                <a:latin typeface="Arial" panose="020B0604020202020204" pitchFamily="34" charset="0"/>
                <a:cs typeface="Arial" panose="020B0604020202020204" pitchFamily="34" charset="0"/>
              </a:rPr>
              <a:t>budućnosti</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postavlja</a:t>
            </a:r>
            <a:r>
              <a:rPr lang="en-US" sz="3000" b="1" dirty="0">
                <a:solidFill>
                  <a:srgbClr val="FF0000"/>
                </a:solidFill>
                <a:latin typeface="Arial" panose="020B0604020202020204" pitchFamily="34" charset="0"/>
                <a:cs typeface="Arial" panose="020B0604020202020204" pitchFamily="34" charset="0"/>
              </a:rPr>
              <a:t> se </a:t>
            </a:r>
            <a:r>
              <a:rPr lang="en-US" sz="3000" b="1" dirty="0" err="1">
                <a:solidFill>
                  <a:srgbClr val="FF0000"/>
                </a:solidFill>
                <a:latin typeface="Arial" panose="020B0604020202020204" pitchFamily="34" charset="0"/>
                <a:cs typeface="Arial" panose="020B0604020202020204" pitchFamily="34" charset="0"/>
              </a:rPr>
              <a:t>davanjem</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dobrog</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ličnog</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primera</a:t>
            </a:r>
            <a:r>
              <a:rPr lang="en-US" sz="3000" b="1" dirty="0">
                <a:solidFill>
                  <a:srgbClr val="FF0000"/>
                </a:solidFill>
                <a:latin typeface="Arial" panose="020B0604020202020204" pitchFamily="34" charset="0"/>
                <a:cs typeface="Arial" panose="020B0604020202020204" pitchFamily="34" charset="0"/>
              </a:rPr>
              <a:t> u </a:t>
            </a:r>
            <a:r>
              <a:rPr lang="en-US" sz="3000" b="1" dirty="0" err="1">
                <a:solidFill>
                  <a:srgbClr val="FF0000"/>
                </a:solidFill>
                <a:latin typeface="Arial" panose="020B0604020202020204" pitchFamily="34" charset="0"/>
                <a:cs typeface="Arial" panose="020B0604020202020204" pitchFamily="34" charset="0"/>
              </a:rPr>
              <a:t>ponašanjima</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koja</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su</a:t>
            </a:r>
            <a:r>
              <a:rPr lang="en-US" sz="3000" b="1" dirty="0">
                <a:solidFill>
                  <a:srgbClr val="FF0000"/>
                </a:solidFill>
                <a:latin typeface="Arial" panose="020B0604020202020204" pitchFamily="34" charset="0"/>
                <a:cs typeface="Arial" panose="020B0604020202020204" pitchFamily="34" charset="0"/>
              </a:rPr>
              <a:t> u </a:t>
            </a:r>
            <a:r>
              <a:rPr lang="en-US" sz="3000" b="1" dirty="0" err="1">
                <a:solidFill>
                  <a:srgbClr val="FF0000"/>
                </a:solidFill>
                <a:latin typeface="Arial" panose="020B0604020202020204" pitchFamily="34" charset="0"/>
                <a:cs typeface="Arial" panose="020B0604020202020204" pitchFamily="34" charset="0"/>
              </a:rPr>
              <a:t>osnovi</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zdravlja</a:t>
            </a:r>
            <a:r>
              <a:rPr lang="en-US" sz="3000" b="1" dirty="0">
                <a:solidFill>
                  <a:srgbClr val="FF0000"/>
                </a:solidFill>
                <a:latin typeface="Arial" panose="020B0604020202020204" pitchFamily="34" charset="0"/>
                <a:cs typeface="Arial" panose="020B0604020202020204" pitchFamily="34" charset="0"/>
              </a:rPr>
              <a:t>:</a:t>
            </a:r>
            <a:endParaRPr lang="sr-Cyrl-RS" sz="3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816512"/>
            <a:ext cx="11277600" cy="4965288"/>
          </a:xfrm>
        </p:spPr>
        <p:txBody>
          <a:bodyPr/>
          <a:lstStyle/>
          <a:p>
            <a:pPr lvl="1"/>
            <a:r>
              <a:rPr lang="en-US" sz="3200" dirty="0" err="1">
                <a:latin typeface="Arial" panose="020B0604020202020204" pitchFamily="34" charset="0"/>
                <a:cs typeface="Arial" panose="020B0604020202020204" pitchFamily="34" charset="0"/>
              </a:rPr>
              <a:t>Uzimanje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raznovrsne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hrane</a:t>
            </a:r>
            <a:r>
              <a:rPr lang="en-US" sz="3200" dirty="0">
                <a:latin typeface="Arial" panose="020B0604020202020204" pitchFamily="34" charset="0"/>
                <a:cs typeface="Arial" panose="020B0604020202020204" pitchFamily="34" charset="0"/>
              </a:rPr>
              <a:t> u </a:t>
            </a:r>
            <a:r>
              <a:rPr lang="en-US" sz="3200" dirty="0" err="1">
                <a:latin typeface="Arial" panose="020B0604020202020204" pitchFamily="34" charset="0"/>
                <a:cs typeface="Arial" panose="020B0604020202020204" pitchFamily="34" charset="0"/>
              </a:rPr>
              <a:t>skladu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potrebama</a:t>
            </a:r>
            <a:endParaRPr lang="en-US" sz="3200" dirty="0">
              <a:latin typeface="Arial" panose="020B0604020202020204" pitchFamily="34" charset="0"/>
              <a:cs typeface="Arial" panose="020B0604020202020204" pitchFamily="34" charset="0"/>
            </a:endParaRPr>
          </a:p>
          <a:p>
            <a:pPr lvl="1"/>
            <a:r>
              <a:rPr lang="en-US" sz="3200" dirty="0" err="1">
                <a:latin typeface="Arial" panose="020B0604020202020204" pitchFamily="34" charset="0"/>
                <a:cs typeface="Arial" panose="020B0604020202020204" pitchFamily="34" charset="0"/>
              </a:rPr>
              <a:t>Redovna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lična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oralna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higijena</a:t>
            </a:r>
            <a:endParaRPr lang="en-US" sz="3200" dirty="0">
              <a:latin typeface="Arial" panose="020B0604020202020204" pitchFamily="34" charset="0"/>
              <a:cs typeface="Arial" panose="020B0604020202020204" pitchFamily="34" charset="0"/>
            </a:endParaRPr>
          </a:p>
          <a:p>
            <a:pPr lvl="1"/>
            <a:r>
              <a:rPr lang="en-US" sz="3200" dirty="0" err="1">
                <a:latin typeface="Arial" panose="020B0604020202020204" pitchFamily="34" charset="0"/>
                <a:cs typeface="Arial" panose="020B0604020202020204" pitchFamily="34" charset="0"/>
              </a:rPr>
              <a:t>Redovna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fizička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aktivnost</a:t>
            </a:r>
            <a:endParaRPr lang="en-US" sz="3200" dirty="0">
              <a:latin typeface="Arial" panose="020B0604020202020204" pitchFamily="34" charset="0"/>
              <a:cs typeface="Arial" panose="020B0604020202020204" pitchFamily="34" charset="0"/>
            </a:endParaRPr>
          </a:p>
          <a:p>
            <a:pPr lvl="1"/>
            <a:r>
              <a:rPr lang="en-US" sz="3200" dirty="0" err="1">
                <a:latin typeface="Arial" panose="020B0604020202020204" pitchFamily="34" charset="0"/>
                <a:cs typeface="Arial" panose="020B0604020202020204" pitchFamily="34" charset="0"/>
              </a:rPr>
              <a:t>Redovan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odmor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san</a:t>
            </a:r>
          </a:p>
          <a:p>
            <a:pPr lvl="1"/>
            <a:r>
              <a:rPr lang="en-US" sz="3200" dirty="0" err="1">
                <a:latin typeface="Arial" panose="020B0604020202020204" pitchFamily="34" charset="0"/>
                <a:cs typeface="Arial" panose="020B0604020202020204" pitchFamily="34" charset="0"/>
              </a:rPr>
              <a:t>Izbegavanje</a:t>
            </a:r>
            <a:r>
              <a:rPr lang="en-US" sz="3200" dirty="0">
                <a:latin typeface="Arial" panose="020B0604020202020204" pitchFamily="34" charset="0"/>
                <a:cs typeface="Arial" panose="020B0604020202020204" pitchFamily="34" charset="0"/>
              </a:rPr>
              <a:t> PAS: </a:t>
            </a:r>
            <a:r>
              <a:rPr lang="en-US" sz="3200" dirty="0" err="1">
                <a:latin typeface="Arial" panose="020B0604020202020204" pitchFamily="34" charset="0"/>
                <a:cs typeface="Arial" panose="020B0604020202020204" pitchFamily="34" charset="0"/>
              </a:rPr>
              <a:t>duvan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alkohol</a:t>
            </a:r>
            <a:r>
              <a:rPr lang="en-US" sz="3200" dirty="0">
                <a:latin typeface="Arial" panose="020B0604020202020204" pitchFamily="34" charset="0"/>
                <a:cs typeface="Arial" panose="020B0604020202020204" pitchFamily="34" charset="0"/>
              </a:rPr>
              <a:t>...</a:t>
            </a:r>
          </a:p>
          <a:p>
            <a:pPr lvl="1"/>
            <a:r>
              <a:rPr lang="en-US" sz="3200" dirty="0" err="1">
                <a:latin typeface="Arial" panose="020B0604020202020204" pitchFamily="34" charset="0"/>
                <a:cs typeface="Arial" panose="020B0604020202020204" pitchFamily="34" charset="0"/>
              </a:rPr>
              <a:t>Kontrola</a:t>
            </a:r>
            <a:r>
              <a:rPr lang="en-US" sz="3200" dirty="0">
                <a:latin typeface="Arial" panose="020B0604020202020204" pitchFamily="34" charset="0"/>
                <a:cs typeface="Arial" panose="020B0604020202020204" pitchFamily="34" charset="0"/>
              </a:rPr>
              <a:t> TV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internet </a:t>
            </a:r>
            <a:r>
              <a:rPr lang="en-US" sz="3200" dirty="0" err="1">
                <a:latin typeface="Arial" panose="020B0604020202020204" pitchFamily="34" charset="0"/>
                <a:cs typeface="Arial" panose="020B0604020202020204" pitchFamily="34" charset="0"/>
              </a:rPr>
              <a:t>sadržaja</a:t>
            </a:r>
            <a:r>
              <a:rPr lang="en-US" sz="3200" dirty="0">
                <a:latin typeface="Arial" panose="020B0604020202020204" pitchFamily="34" charset="0"/>
                <a:cs typeface="Arial" panose="020B0604020202020204" pitchFamily="34" charset="0"/>
              </a:rPr>
              <a:t> </a:t>
            </a:r>
          </a:p>
          <a:p>
            <a:pPr lvl="1"/>
            <a:r>
              <a:rPr lang="en-US" sz="3200" dirty="0" err="1">
                <a:latin typeface="Arial" panose="020B0604020202020204" pitchFamily="34" charset="0"/>
                <a:cs typeface="Arial" panose="020B0604020202020204" pitchFamily="34" charset="0"/>
              </a:rPr>
              <a:t>Ograničenje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vremena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provedenog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za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ekranima</a:t>
            </a:r>
            <a:endParaRPr lang="en-US" sz="3200" dirty="0">
              <a:latin typeface="Arial" panose="020B0604020202020204" pitchFamily="34" charset="0"/>
              <a:cs typeface="Arial" panose="020B0604020202020204" pitchFamily="34" charset="0"/>
            </a:endParaRPr>
          </a:p>
          <a:p>
            <a:pPr lvl="1"/>
            <a:r>
              <a:rPr lang="en-US" sz="3200" dirty="0" err="1">
                <a:latin typeface="Arial" panose="020B0604020202020204" pitchFamily="34" charset="0"/>
                <a:cs typeface="Arial" panose="020B0604020202020204" pitchFamily="34" charset="0"/>
              </a:rPr>
              <a:t>Redovni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preventivni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pregledi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vakcinacija</a:t>
            </a:r>
            <a:endParaRPr lang="en-US" sz="3200" dirty="0">
              <a:latin typeface="Arial" panose="020B0604020202020204" pitchFamily="34" charset="0"/>
              <a:cs typeface="Arial" panose="020B0604020202020204" pitchFamily="34" charset="0"/>
            </a:endParaRPr>
          </a:p>
          <a:p>
            <a:pPr lvl="1"/>
            <a:r>
              <a:rPr lang="en-US" sz="3200" dirty="0" err="1">
                <a:latin typeface="Arial" panose="020B0604020202020204" pitchFamily="34" charset="0"/>
                <a:cs typeface="Arial" panose="020B0604020202020204" pitchFamily="34" charset="0"/>
              </a:rPr>
              <a:t>Pridržavanje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bezbednosti</a:t>
            </a:r>
            <a:r>
              <a:rPr lang="en-US" sz="3200" dirty="0">
                <a:latin typeface="Arial" panose="020B0604020202020204" pitchFamily="34" charset="0"/>
                <a:cs typeface="Arial" panose="020B0604020202020204" pitchFamily="34" charset="0"/>
              </a:rPr>
              <a:t> u </a:t>
            </a:r>
            <a:r>
              <a:rPr lang="en-US" sz="3200" dirty="0" err="1">
                <a:latin typeface="Arial" panose="020B0604020202020204" pitchFamily="34" charset="0"/>
                <a:cs typeface="Arial" panose="020B0604020202020204" pitchFamily="34" charset="0"/>
              </a:rPr>
              <a:t>saobraćaju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dr.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0240" y="2209800"/>
            <a:ext cx="2526840" cy="22860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9301" y="4954929"/>
            <a:ext cx="2141739" cy="18204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2904" y="2343864"/>
            <a:ext cx="2347336" cy="2228135"/>
          </a:xfrm>
          <a:prstGeom prst="rect">
            <a:avLst/>
          </a:prstGeom>
        </p:spPr>
      </p:pic>
    </p:spTree>
    <p:extLst>
      <p:ext uri="{BB962C8B-B14F-4D97-AF65-F5344CB8AC3E}">
        <p14:creationId xmlns:p14="http://schemas.microsoft.com/office/powerpoint/2010/main" val="373877008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66914" y="178500"/>
            <a:ext cx="8686800" cy="762000"/>
          </a:xfrm>
        </p:spPr>
        <p:txBody>
          <a:bodyPr/>
          <a:lstStyle/>
          <a:p>
            <a:pPr eaLnBrk="1" hangingPunct="1"/>
            <a:r>
              <a:rPr lang="en-US" altLang="en-US" sz="2800" b="1" dirty="0" err="1">
                <a:latin typeface="Arial" panose="020B0604020202020204" pitchFamily="34" charset="0"/>
                <a:cs typeface="Arial" panose="020B0604020202020204" pitchFamily="34" charset="0"/>
              </a:rPr>
              <a:t>Roditeljske</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strategije</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korisne</a:t>
            </a:r>
            <a:r>
              <a:rPr lang="en-US" altLang="en-US" sz="2800" b="1" dirty="0">
                <a:latin typeface="Arial" panose="020B0604020202020204" pitchFamily="34" charset="0"/>
                <a:cs typeface="Arial" panose="020B0604020202020204" pitchFamily="34" charset="0"/>
              </a:rPr>
              <a:t> u </a:t>
            </a:r>
            <a:r>
              <a:rPr lang="en-US" altLang="en-US" sz="2800" b="1" dirty="0" err="1">
                <a:latin typeface="Arial" panose="020B0604020202020204" pitchFamily="34" charset="0"/>
                <a:cs typeface="Arial" panose="020B0604020202020204" pitchFamily="34" charset="0"/>
              </a:rPr>
              <a:t>prevenciji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zloupotrebe</a:t>
            </a:r>
            <a:r>
              <a:rPr lang="en-US" altLang="en-US" sz="2800" b="1" dirty="0">
                <a:latin typeface="Arial" panose="020B0604020202020204" pitchFamily="34" charset="0"/>
                <a:cs typeface="Arial" panose="020B0604020202020204" pitchFamily="34" charset="0"/>
              </a:rPr>
              <a:t> PAS </a:t>
            </a:r>
            <a:r>
              <a:rPr lang="en-US" altLang="en-US" sz="2800" b="1" dirty="0" err="1">
                <a:latin typeface="Arial" panose="020B0604020202020204" pitchFamily="34" charset="0"/>
                <a:cs typeface="Arial" panose="020B0604020202020204" pitchFamily="34" charset="0"/>
              </a:rPr>
              <a:t>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rizičnog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ponašanja</a:t>
            </a:r>
            <a:endParaRPr lang="en-US" altLang="en-US" sz="2800" b="1" dirty="0">
              <a:latin typeface="Arial" panose="020B0604020202020204" pitchFamily="34" charset="0"/>
              <a:cs typeface="Arial" panose="020B0604020202020204" pitchFamily="34" charset="0"/>
            </a:endParaRPr>
          </a:p>
        </p:txBody>
      </p:sp>
      <p:sp>
        <p:nvSpPr>
          <p:cNvPr id="24579" name="Rectangle 3"/>
          <p:cNvSpPr>
            <a:spLocks noGrp="1" noChangeArrowheads="1"/>
          </p:cNvSpPr>
          <p:nvPr>
            <p:ph type="body" idx="4294967295"/>
          </p:nvPr>
        </p:nvSpPr>
        <p:spPr>
          <a:xfrm>
            <a:off x="0" y="1123723"/>
            <a:ext cx="10896600" cy="5810477"/>
          </a:xfrm>
        </p:spPr>
        <p:txBody>
          <a:bodyPr/>
          <a:lstStyle/>
          <a:p>
            <a:pPr marL="342900" lvl="1" indent="-342900" eaLnBrk="1" hangingPunct="1">
              <a:lnSpc>
                <a:spcPct val="80000"/>
              </a:lnSpc>
              <a:buFontTx/>
              <a:buChar char="•"/>
            </a:pPr>
            <a:r>
              <a:rPr lang="sr-Latn-RS" altLang="en-US" sz="3200" b="1" dirty="0" smtClean="0">
                <a:solidFill>
                  <a:srgbClr val="FF0000"/>
                </a:solidFill>
                <a:latin typeface="Arial" panose="020B0604020202020204" pitchFamily="34" charset="0"/>
                <a:cs typeface="Arial" panose="020B0604020202020204" pitchFamily="34" charset="0"/>
              </a:rPr>
              <a:t>Sopstvenim primerom</a:t>
            </a:r>
            <a:r>
              <a:rPr lang="sr-Cyrl-RS" altLang="en-US" sz="3200" dirty="0" smtClean="0">
                <a:latin typeface="Arial" panose="020B0604020202020204" pitchFamily="34" charset="0"/>
                <a:cs typeface="Arial" panose="020B0604020202020204" pitchFamily="34" charset="0"/>
              </a:rPr>
              <a:t> </a:t>
            </a:r>
            <a:r>
              <a:rPr lang="sr-Latn-RS" altLang="en-US" sz="3200" dirty="0" smtClean="0">
                <a:latin typeface="Arial" panose="020B0604020202020204" pitchFamily="34" charset="0"/>
                <a:cs typeface="Arial" panose="020B0604020202020204" pitchFamily="34" charset="0"/>
              </a:rPr>
              <a:t>ukazivati na značaj</a:t>
            </a:r>
            <a:r>
              <a:rPr lang="sr-Cyrl-RS" altLang="en-US" sz="3200" dirty="0" smtClean="0">
                <a:latin typeface="Arial" panose="020B0604020202020204" pitchFamily="34" charset="0"/>
                <a:cs typeface="Arial" panose="020B0604020202020204" pitchFamily="34" charset="0"/>
              </a:rPr>
              <a:t>:</a:t>
            </a:r>
            <a:endParaRPr lang="sr-Cyrl-RS" altLang="en-US" sz="3200" dirty="0">
              <a:latin typeface="Arial" panose="020B0604020202020204" pitchFamily="34" charset="0"/>
              <a:cs typeface="Arial" panose="020B0604020202020204" pitchFamily="34" charset="0"/>
            </a:endParaRPr>
          </a:p>
          <a:p>
            <a:pPr lvl="2" eaLnBrk="1" hangingPunct="1">
              <a:lnSpc>
                <a:spcPct val="90000"/>
              </a:lnSpc>
            </a:pPr>
            <a:r>
              <a:rPr lang="sr-Latn-RS" altLang="en-US" sz="2800" b="1" dirty="0" smtClean="0">
                <a:solidFill>
                  <a:srgbClr val="FF0000"/>
                </a:solidFill>
                <a:latin typeface="Arial" panose="020B0604020202020204" pitchFamily="34" charset="0"/>
                <a:cs typeface="Arial" panose="020B0604020202020204" pitchFamily="34" charset="0"/>
              </a:rPr>
              <a:t>Apstinencije od PAS</a:t>
            </a:r>
            <a:endParaRPr lang="sr-Cyrl-RS" altLang="en-US" sz="3200" b="1" dirty="0">
              <a:solidFill>
                <a:srgbClr val="FF0000"/>
              </a:solidFill>
              <a:latin typeface="Arial" panose="020B0604020202020204" pitchFamily="34" charset="0"/>
              <a:cs typeface="Arial" panose="020B0604020202020204" pitchFamily="34" charset="0"/>
            </a:endParaRPr>
          </a:p>
          <a:p>
            <a:pPr lvl="2" eaLnBrk="1" hangingPunct="1">
              <a:lnSpc>
                <a:spcPct val="90000"/>
              </a:lnSpc>
            </a:pPr>
            <a:r>
              <a:rPr lang="sr-Latn-RS" altLang="en-US" sz="2800" b="1" dirty="0" smtClean="0">
                <a:solidFill>
                  <a:srgbClr val="FF0000"/>
                </a:solidFill>
                <a:latin typeface="Arial" panose="020B0604020202020204" pitchFamily="34" charset="0"/>
                <a:cs typeface="Arial" panose="020B0604020202020204" pitchFamily="34" charset="0"/>
              </a:rPr>
              <a:t>Pravilnog ritma</a:t>
            </a:r>
            <a:r>
              <a:rPr lang="sr-Cyrl-RS" altLang="en-US" sz="2800" dirty="0" smtClean="0">
                <a:latin typeface="Arial" panose="020B0604020202020204" pitchFamily="34" charset="0"/>
                <a:cs typeface="Arial" panose="020B0604020202020204" pitchFamily="34" charset="0"/>
              </a:rPr>
              <a:t>: </a:t>
            </a:r>
            <a:r>
              <a:rPr lang="sr-Latn-RS" altLang="en-US" sz="2800" dirty="0" smtClean="0">
                <a:latin typeface="Arial" panose="020B0604020202020204" pitchFamily="34" charset="0"/>
                <a:cs typeface="Arial" panose="020B0604020202020204" pitchFamily="34" charset="0"/>
              </a:rPr>
              <a:t>rada</a:t>
            </a:r>
            <a:r>
              <a:rPr lang="sr-Cyrl-RS" altLang="en-US" sz="2800" dirty="0" smtClean="0">
                <a:latin typeface="Arial" panose="020B0604020202020204" pitchFamily="34" charset="0"/>
                <a:cs typeface="Arial" panose="020B0604020202020204" pitchFamily="34" charset="0"/>
              </a:rPr>
              <a:t>, </a:t>
            </a:r>
            <a:r>
              <a:rPr lang="sr-Latn-RS" altLang="en-US" sz="2800" dirty="0" smtClean="0">
                <a:latin typeface="Arial" panose="020B0604020202020204" pitchFamily="34" charset="0"/>
                <a:cs typeface="Arial" panose="020B0604020202020204" pitchFamily="34" charset="0"/>
              </a:rPr>
              <a:t>odmora</a:t>
            </a:r>
            <a:r>
              <a:rPr lang="sr-Cyrl-RS" altLang="en-US" sz="2800" dirty="0" smtClean="0">
                <a:latin typeface="Arial" panose="020B0604020202020204" pitchFamily="34" charset="0"/>
                <a:cs typeface="Arial" panose="020B0604020202020204" pitchFamily="34" charset="0"/>
              </a:rPr>
              <a:t>, </a:t>
            </a:r>
            <a:r>
              <a:rPr lang="sr-Latn-RS" altLang="en-US" sz="2800" dirty="0" smtClean="0">
                <a:latin typeface="Arial" panose="020B0604020202020204" pitchFamily="34" charset="0"/>
                <a:cs typeface="Arial" panose="020B0604020202020204" pitchFamily="34" charset="0"/>
              </a:rPr>
              <a:t>rekreacije</a:t>
            </a:r>
            <a:r>
              <a:rPr lang="sr-Cyrl-RS" altLang="en-US" sz="2800" dirty="0" smtClean="0">
                <a:latin typeface="Arial" panose="020B0604020202020204" pitchFamily="34" charset="0"/>
                <a:cs typeface="Arial" panose="020B0604020202020204" pitchFamily="34" charset="0"/>
              </a:rPr>
              <a:t>, </a:t>
            </a:r>
            <a:r>
              <a:rPr lang="sr-Latn-RS" altLang="en-US" sz="2800" dirty="0" smtClean="0">
                <a:latin typeface="Arial" panose="020B0604020202020204" pitchFamily="34" charset="0"/>
                <a:cs typeface="Arial" panose="020B0604020202020204" pitchFamily="34" charset="0"/>
              </a:rPr>
              <a:t>sna</a:t>
            </a:r>
            <a:r>
              <a:rPr lang="sr-Cyrl-RS" altLang="en-US" sz="2800" dirty="0" smtClean="0">
                <a:latin typeface="Arial" panose="020B0604020202020204" pitchFamily="34" charset="0"/>
                <a:cs typeface="Arial" panose="020B0604020202020204" pitchFamily="34" charset="0"/>
              </a:rPr>
              <a:t>, </a:t>
            </a:r>
            <a:r>
              <a:rPr lang="sr-Latn-RS" altLang="en-US" sz="2800" dirty="0" smtClean="0">
                <a:latin typeface="Arial" panose="020B0604020202020204" pitchFamily="34" charset="0"/>
                <a:cs typeface="Arial" panose="020B0604020202020204" pitchFamily="34" charset="0"/>
              </a:rPr>
              <a:t>načina</a:t>
            </a:r>
            <a:r>
              <a:rPr lang="sr-Cyrl-RS" altLang="en-US" sz="2800" dirty="0" smtClean="0">
                <a:latin typeface="Arial" panose="020B0604020202020204" pitchFamily="34" charset="0"/>
                <a:cs typeface="Arial" panose="020B0604020202020204" pitchFamily="34" charset="0"/>
              </a:rPr>
              <a:t> </a:t>
            </a:r>
            <a:r>
              <a:rPr lang="sr-Latn-RS" altLang="en-US" sz="2800" dirty="0" smtClean="0">
                <a:latin typeface="Arial" panose="020B0604020202020204" pitchFamily="34" charset="0"/>
                <a:cs typeface="Arial" panose="020B0604020202020204" pitchFamily="34" charset="0"/>
              </a:rPr>
              <a:t>ishrane</a:t>
            </a:r>
            <a:r>
              <a:rPr lang="sr-Cyrl-RS" altLang="en-US" sz="2800" dirty="0" smtClean="0">
                <a:latin typeface="Arial" panose="020B0604020202020204" pitchFamily="34" charset="0"/>
                <a:cs typeface="Arial" panose="020B0604020202020204" pitchFamily="34" charset="0"/>
              </a:rPr>
              <a:t>...</a:t>
            </a:r>
            <a:endParaRPr lang="sr-Cyrl-RS" altLang="en-US" sz="2800" dirty="0">
              <a:latin typeface="Arial" panose="020B0604020202020204" pitchFamily="34" charset="0"/>
              <a:cs typeface="Arial" panose="020B0604020202020204" pitchFamily="34" charset="0"/>
            </a:endParaRPr>
          </a:p>
          <a:p>
            <a:pPr lvl="2" eaLnBrk="1" hangingPunct="1">
              <a:lnSpc>
                <a:spcPct val="90000"/>
              </a:lnSpc>
            </a:pPr>
            <a:r>
              <a:rPr lang="sr-Latn-RS" altLang="en-US" sz="2800" b="1" dirty="0" smtClean="0">
                <a:solidFill>
                  <a:srgbClr val="FF0000"/>
                </a:solidFill>
                <a:latin typeface="Arial" panose="020B0604020202020204" pitchFamily="34" charset="0"/>
                <a:cs typeface="Arial" panose="020B0604020202020204" pitchFamily="34" charset="0"/>
              </a:rPr>
              <a:t>Visokog vrednovanja zdravlja</a:t>
            </a:r>
            <a:r>
              <a:rPr lang="sr-Cyrl-RS" altLang="en-US" sz="2800" dirty="0" smtClean="0">
                <a:latin typeface="Arial" panose="020B0604020202020204" pitchFamily="34" charset="0"/>
                <a:cs typeface="Arial" panose="020B0604020202020204" pitchFamily="34" charset="0"/>
              </a:rPr>
              <a:t> </a:t>
            </a:r>
            <a:r>
              <a:rPr lang="sr-Latn-RS" altLang="en-US" sz="2800" dirty="0" smtClean="0">
                <a:latin typeface="Arial" panose="020B0604020202020204" pitchFamily="34" charset="0"/>
                <a:cs typeface="Arial" panose="020B0604020202020204" pitchFamily="34" charset="0"/>
              </a:rPr>
              <a:t>u ličnim životnim</a:t>
            </a:r>
            <a:r>
              <a:rPr lang="sr-Cyrl-RS" altLang="en-US" sz="2800" dirty="0" smtClean="0">
                <a:latin typeface="Arial" panose="020B0604020202020204" pitchFamily="34" charset="0"/>
                <a:cs typeface="Arial" panose="020B0604020202020204" pitchFamily="34" charset="0"/>
              </a:rPr>
              <a:t> </a:t>
            </a:r>
            <a:r>
              <a:rPr lang="sr-Latn-RS" altLang="en-US" sz="2800" dirty="0" smtClean="0">
                <a:latin typeface="Arial" panose="020B0604020202020204" pitchFamily="34" charset="0"/>
                <a:cs typeface="Arial" panose="020B0604020202020204" pitchFamily="34" charset="0"/>
              </a:rPr>
              <a:t>prioritetima</a:t>
            </a:r>
            <a:r>
              <a:rPr lang="sr-Cyrl-RS" altLang="en-US" sz="2800" dirty="0" smtClean="0">
                <a:latin typeface="Arial" panose="020B0604020202020204" pitchFamily="34" charset="0"/>
                <a:cs typeface="Arial" panose="020B0604020202020204" pitchFamily="34" charset="0"/>
              </a:rPr>
              <a:t>, </a:t>
            </a:r>
            <a:r>
              <a:rPr lang="sr-Latn-RS" altLang="en-US" sz="2800" b="1" dirty="0" smtClean="0">
                <a:solidFill>
                  <a:srgbClr val="FF0000"/>
                </a:solidFill>
                <a:latin typeface="Arial" panose="020B0604020202020204" pitchFamily="34" charset="0"/>
                <a:cs typeface="Arial" panose="020B0604020202020204" pitchFamily="34" charset="0"/>
              </a:rPr>
              <a:t>kroz</a:t>
            </a:r>
            <a:r>
              <a:rPr lang="sr-Cyrl-RS" altLang="en-US" sz="2800" b="1" dirty="0" smtClean="0">
                <a:solidFill>
                  <a:srgbClr val="FF0000"/>
                </a:solidFill>
                <a:latin typeface="Arial" panose="020B0604020202020204" pitchFamily="34" charset="0"/>
                <a:cs typeface="Arial" panose="020B0604020202020204" pitchFamily="34" charset="0"/>
              </a:rPr>
              <a:t>:</a:t>
            </a:r>
            <a:r>
              <a:rPr lang="sr-Cyrl-RS" altLang="en-US" sz="2800" dirty="0" smtClean="0">
                <a:latin typeface="Arial" panose="020B0604020202020204" pitchFamily="34" charset="0"/>
                <a:cs typeface="Arial" panose="020B0604020202020204" pitchFamily="34" charset="0"/>
              </a:rPr>
              <a:t> </a:t>
            </a:r>
            <a:endParaRPr lang="sr-Cyrl-RS" altLang="en-US" sz="2800" dirty="0">
              <a:latin typeface="Arial" panose="020B0604020202020204" pitchFamily="34" charset="0"/>
              <a:cs typeface="Arial" panose="020B0604020202020204" pitchFamily="34" charset="0"/>
            </a:endParaRPr>
          </a:p>
          <a:p>
            <a:pPr lvl="3" eaLnBrk="1" hangingPunct="1"/>
            <a:r>
              <a:rPr lang="sr-Latn-RS" altLang="en-US" sz="2100" b="1" dirty="0" smtClean="0">
                <a:solidFill>
                  <a:srgbClr val="FF0000"/>
                </a:solidFill>
                <a:latin typeface="Arial" panose="020B0604020202020204" pitchFamily="34" charset="0"/>
                <a:cs typeface="Arial" panose="020B0604020202020204" pitchFamily="34" charset="0"/>
              </a:rPr>
              <a:t>Zdrav</a:t>
            </a:r>
            <a:r>
              <a:rPr lang="sr-Cyrl-RS" altLang="en-US" sz="2100" b="1" dirty="0" smtClean="0">
                <a:solidFill>
                  <a:srgbClr val="FF0000"/>
                </a:solidFill>
                <a:latin typeface="Arial" panose="020B0604020202020204" pitchFamily="34" charset="0"/>
                <a:cs typeface="Arial" panose="020B0604020202020204" pitchFamily="34" charset="0"/>
              </a:rPr>
              <a:t> </a:t>
            </a:r>
            <a:r>
              <a:rPr lang="sr-Latn-RS" altLang="en-US" sz="2100" b="1" dirty="0" smtClean="0">
                <a:solidFill>
                  <a:srgbClr val="FF0000"/>
                </a:solidFill>
                <a:latin typeface="Arial" panose="020B0604020202020204" pitchFamily="34" charset="0"/>
                <a:cs typeface="Arial" panose="020B0604020202020204" pitchFamily="34" charset="0"/>
              </a:rPr>
              <a:t>stil života</a:t>
            </a:r>
            <a:r>
              <a:rPr lang="sr-Cyrl-RS" altLang="en-US" sz="2100" dirty="0" smtClean="0">
                <a:latin typeface="Arial" panose="020B0604020202020204" pitchFamily="34" charset="0"/>
                <a:cs typeface="Arial" panose="020B0604020202020204" pitchFamily="34" charset="0"/>
              </a:rPr>
              <a:t> </a:t>
            </a:r>
            <a:r>
              <a:rPr lang="en-US" altLang="en-US" sz="2100" dirty="0">
                <a:latin typeface="Arial" panose="020B0604020202020204" pitchFamily="34" charset="0"/>
                <a:cs typeface="Arial" panose="020B0604020202020204" pitchFamily="34" charset="0"/>
              </a:rPr>
              <a:t>(</a:t>
            </a:r>
            <a:r>
              <a:rPr lang="en-US" altLang="en-US" sz="2100" dirty="0" err="1">
                <a:latin typeface="Arial" panose="020B0604020202020204" pitchFamily="34" charset="0"/>
                <a:cs typeface="Arial" panose="020B0604020202020204" pitchFamily="34" charset="0"/>
              </a:rPr>
              <a:t>pravilna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ishrana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redovna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fizička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aktivnost</a:t>
            </a:r>
            <a:r>
              <a:rPr lang="en-US" altLang="en-US" sz="2100" dirty="0">
                <a:latin typeface="Arial" panose="020B0604020202020204" pitchFamily="34" charset="0"/>
                <a:cs typeface="Arial" panose="020B0604020202020204" pitchFamily="34" charset="0"/>
              </a:rPr>
              <a:t>, mere </a:t>
            </a:r>
            <a:r>
              <a:rPr lang="en-US" altLang="en-US" sz="2100" dirty="0" err="1">
                <a:latin typeface="Arial" panose="020B0604020202020204" pitchFamily="34" charset="0"/>
                <a:cs typeface="Arial" panose="020B0604020202020204" pitchFamily="34" charset="0"/>
              </a:rPr>
              <a:t>bezbednosti</a:t>
            </a:r>
            <a:r>
              <a:rPr lang="en-US" altLang="en-US" sz="2100" dirty="0">
                <a:latin typeface="Arial" panose="020B0604020202020204" pitchFamily="34" charset="0"/>
                <a:cs typeface="Arial" panose="020B0604020202020204" pitchFamily="34" charset="0"/>
              </a:rPr>
              <a:t> u </a:t>
            </a:r>
            <a:r>
              <a:rPr lang="en-US" altLang="en-US" sz="2100" dirty="0" err="1">
                <a:latin typeface="Arial" panose="020B0604020202020204" pitchFamily="34" charset="0"/>
                <a:cs typeface="Arial" panose="020B0604020202020204" pitchFamily="34" charset="0"/>
              </a:rPr>
              <a:t>saobraćaju</a:t>
            </a:r>
            <a:r>
              <a:rPr lang="en-US" altLang="en-US" sz="2100" dirty="0">
                <a:latin typeface="Arial" panose="020B0604020202020204" pitchFamily="34" charset="0"/>
                <a:cs typeface="Arial" panose="020B0604020202020204" pitchFamily="34" charset="0"/>
              </a:rPr>
              <a:t>, mere </a:t>
            </a:r>
            <a:r>
              <a:rPr lang="en-US" altLang="en-US" sz="2100" dirty="0" err="1">
                <a:latin typeface="Arial" panose="020B0604020202020204" pitchFamily="34" charset="0"/>
                <a:cs typeface="Arial" panose="020B0604020202020204" pitchFamily="34" charset="0"/>
              </a:rPr>
              <a:t>za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očuvanje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seks</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reprod</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zdravlja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nekorišćenje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duvana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alkohola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i</a:t>
            </a:r>
            <a:r>
              <a:rPr lang="en-US" altLang="en-US" sz="2100" dirty="0">
                <a:latin typeface="Arial" panose="020B0604020202020204" pitchFamily="34" charset="0"/>
                <a:cs typeface="Arial" panose="020B0604020202020204" pitchFamily="34" charset="0"/>
              </a:rPr>
              <a:t> PAS, </a:t>
            </a:r>
            <a:r>
              <a:rPr lang="en-US" altLang="en-US" sz="2100" dirty="0" err="1">
                <a:latin typeface="Arial" panose="020B0604020202020204" pitchFamily="34" charset="0"/>
                <a:cs typeface="Arial" panose="020B0604020202020204" pitchFamily="34" charset="0"/>
              </a:rPr>
              <a:t>poznavanje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strategija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suočavanja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stresom</a:t>
            </a:r>
            <a:r>
              <a:rPr lang="en-US" altLang="en-US" sz="2100" dirty="0">
                <a:latin typeface="Arial" panose="020B0604020202020204" pitchFamily="34" charset="0"/>
                <a:cs typeface="Arial" panose="020B0604020202020204" pitchFamily="34" charset="0"/>
              </a:rPr>
              <a:t>...);</a:t>
            </a:r>
          </a:p>
          <a:p>
            <a:pPr lvl="3" eaLnBrk="1" hangingPunct="1"/>
            <a:r>
              <a:rPr lang="en-US" altLang="en-US" sz="2100" dirty="0" err="1">
                <a:latin typeface="Arial" panose="020B0604020202020204" pitchFamily="34" charset="0"/>
                <a:cs typeface="Arial" panose="020B0604020202020204" pitchFamily="34" charset="0"/>
              </a:rPr>
              <a:t>Posećivanje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lekara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radi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preventivnih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pregleda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skrininga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vakcinacija</a:t>
            </a:r>
            <a:r>
              <a:rPr lang="en-US" altLang="en-US" sz="2100" dirty="0">
                <a:latin typeface="Arial" panose="020B0604020202020204" pitchFamily="34" charset="0"/>
                <a:cs typeface="Arial" panose="020B0604020202020204" pitchFamily="34" charset="0"/>
              </a:rPr>
              <a:t>;</a:t>
            </a:r>
          </a:p>
          <a:p>
            <a:pPr lvl="3" eaLnBrk="1" hangingPunct="1"/>
            <a:r>
              <a:rPr lang="en-US" altLang="en-US" sz="2100" dirty="0">
                <a:latin typeface="Arial" panose="020B0604020202020204" pitchFamily="34" charset="0"/>
                <a:cs typeface="Arial" panose="020B0604020202020204" pitchFamily="34" charset="0"/>
              </a:rPr>
              <a:t>U </a:t>
            </a:r>
            <a:r>
              <a:rPr lang="en-US" altLang="en-US" sz="2100" dirty="0" err="1">
                <a:latin typeface="Arial" panose="020B0604020202020204" pitchFamily="34" charset="0"/>
                <a:cs typeface="Arial" panose="020B0604020202020204" pitchFamily="34" charset="0"/>
              </a:rPr>
              <a:t>slučaju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hronične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bolesti</a:t>
            </a:r>
            <a:r>
              <a:rPr lang="en-US" altLang="en-US" sz="2100" dirty="0">
                <a:latin typeface="Arial" panose="020B0604020202020204" pitchFamily="34" charset="0"/>
                <a:cs typeface="Arial" panose="020B0604020202020204" pitchFamily="34" charset="0"/>
              </a:rPr>
              <a:t> (pa </a:t>
            </a:r>
            <a:r>
              <a:rPr lang="en-US" altLang="en-US" sz="2100" dirty="0" err="1">
                <a:latin typeface="Arial" panose="020B0604020202020204" pitchFamily="34" charset="0"/>
                <a:cs typeface="Arial" panose="020B0604020202020204" pitchFamily="34" charset="0"/>
              </a:rPr>
              <a:t>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bolesti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zavisnosti</a:t>
            </a:r>
            <a:r>
              <a:rPr lang="en-US" altLang="en-US" sz="2100" dirty="0">
                <a:latin typeface="Arial" panose="020B0604020202020204" pitchFamily="34" charset="0"/>
                <a:cs typeface="Arial" panose="020B0604020202020204" pitchFamily="34" charset="0"/>
              </a:rPr>
              <a:t>) – </a:t>
            </a:r>
            <a:r>
              <a:rPr lang="en-US" altLang="en-US" sz="2100" dirty="0" err="1">
                <a:latin typeface="Arial" panose="020B0604020202020204" pitchFamily="34" charset="0"/>
                <a:cs typeface="Arial" panose="020B0604020202020204" pitchFamily="34" charset="0"/>
              </a:rPr>
              <a:t>lečenje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redovno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uzimanje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propisane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terapije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kontrole</a:t>
            </a:r>
            <a:r>
              <a:rPr lang="en-US" altLang="en-US" sz="2100" dirty="0">
                <a:latin typeface="Arial" panose="020B0604020202020204" pitchFamily="34" charset="0"/>
                <a:cs typeface="Arial" panose="020B0604020202020204" pitchFamily="34" charset="0"/>
              </a:rPr>
              <a:t>; </a:t>
            </a:r>
          </a:p>
          <a:p>
            <a:pPr lvl="3" eaLnBrk="1" hangingPunct="1"/>
            <a:r>
              <a:rPr lang="en-US" altLang="en-US" sz="2100" dirty="0">
                <a:latin typeface="Arial" panose="020B0604020202020204" pitchFamily="34" charset="0"/>
                <a:cs typeface="Arial" panose="020B0604020202020204" pitchFamily="34" charset="0"/>
              </a:rPr>
              <a:t>U </a:t>
            </a:r>
            <a:r>
              <a:rPr lang="en-US" altLang="en-US" sz="2100" dirty="0" err="1">
                <a:latin typeface="Arial" panose="020B0604020202020204" pitchFamily="34" charset="0"/>
                <a:cs typeface="Arial" panose="020B0604020202020204" pitchFamily="34" charset="0"/>
              </a:rPr>
              <a:t>slučaju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pojave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tegoba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sumnje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bolest</a:t>
            </a:r>
            <a:r>
              <a:rPr lang="en-US" altLang="en-US" sz="2100" dirty="0">
                <a:latin typeface="Arial" panose="020B0604020202020204" pitchFamily="34" charset="0"/>
                <a:cs typeface="Arial" panose="020B0604020202020204" pitchFamily="34" charset="0"/>
              </a:rPr>
              <a:t> –                                           </a:t>
            </a:r>
            <a:r>
              <a:rPr lang="en-US" altLang="en-US" sz="2100" dirty="0" err="1">
                <a:latin typeface="Arial" panose="020B0604020202020204" pitchFamily="34" charset="0"/>
                <a:cs typeface="Arial" panose="020B0604020202020204" pitchFamily="34" charset="0"/>
              </a:rPr>
              <a:t>neodlaganje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dijagnostike</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lečenja</a:t>
            </a:r>
            <a:r>
              <a:rPr lang="en-US" altLang="en-US" sz="2100" dirty="0">
                <a:latin typeface="Arial" panose="020B0604020202020204" pitchFamily="34" charset="0"/>
                <a:cs typeface="Arial" panose="020B0604020202020204" pitchFamily="34" charset="0"/>
              </a:rPr>
              <a:t>.</a:t>
            </a:r>
            <a:endParaRPr lang="en-US" altLang="en-US" sz="2100" dirty="0">
              <a:latin typeface="Arial" panose="020B0604020202020204" pitchFamily="34" charset="0"/>
              <a:cs typeface="Arial" panose="020B0604020202020204" pitchFamily="34" charset="0"/>
            </a:endParaRPr>
          </a:p>
        </p:txBody>
      </p:sp>
      <p:pic>
        <p:nvPicPr>
          <p:cNvPr id="24580" name="Picture 6" descr="al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5032545"/>
            <a:ext cx="2250395" cy="177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l="50000" t="22224" r="26282" b="9235"/>
          <a:stretch>
            <a:fillRect/>
          </a:stretch>
        </p:blipFill>
        <p:spPr bwMode="auto">
          <a:xfrm>
            <a:off x="10363200" y="-1"/>
            <a:ext cx="1828801" cy="330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2596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04800" y="304800"/>
            <a:ext cx="11430000" cy="762000"/>
          </a:xfrm>
        </p:spPr>
        <p:txBody>
          <a:bodyPr/>
          <a:lstStyle/>
          <a:p>
            <a:pPr algn="ctr" eaLnBrk="1" hangingPunct="1"/>
            <a:r>
              <a:rPr lang="en-US" altLang="en-US" sz="3600" b="1" dirty="0" err="1">
                <a:latin typeface="Arial" panose="020B0604020202020204" pitchFamily="34" charset="0"/>
                <a:cs typeface="Arial" panose="020B0604020202020204" pitchFamily="34" charset="0"/>
              </a:rPr>
              <a:t>Roditeljske</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strategije</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korisne</a:t>
            </a:r>
            <a:r>
              <a:rPr lang="en-US" altLang="en-US" sz="3600" b="1" dirty="0">
                <a:latin typeface="Arial" panose="020B0604020202020204" pitchFamily="34" charset="0"/>
                <a:cs typeface="Arial" panose="020B0604020202020204" pitchFamily="34" charset="0"/>
              </a:rPr>
              <a:t> u </a:t>
            </a:r>
            <a:r>
              <a:rPr lang="en-US" altLang="en-US" sz="3600" b="1" dirty="0" err="1">
                <a:latin typeface="Arial" panose="020B0604020202020204" pitchFamily="34" charset="0"/>
                <a:cs typeface="Arial" panose="020B0604020202020204" pitchFamily="34" charset="0"/>
              </a:rPr>
              <a:t>prevenciji</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zloupotrebe</a:t>
            </a:r>
            <a:r>
              <a:rPr lang="en-US" altLang="en-US" sz="3600" b="1" dirty="0">
                <a:latin typeface="Arial" panose="020B0604020202020204" pitchFamily="34" charset="0"/>
                <a:cs typeface="Arial" panose="020B0604020202020204" pitchFamily="34" charset="0"/>
              </a:rPr>
              <a:t> PAS </a:t>
            </a:r>
            <a:r>
              <a:rPr lang="en-US" altLang="en-US" sz="3600" b="1" dirty="0" err="1">
                <a:latin typeface="Arial" panose="020B0604020202020204" pitchFamily="34" charset="0"/>
                <a:cs typeface="Arial" panose="020B0604020202020204" pitchFamily="34" charset="0"/>
              </a:rPr>
              <a:t>i</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rizičnog</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ponašanja</a:t>
            </a:r>
            <a:endParaRPr lang="en-US" altLang="en-US" sz="3600" b="1" dirty="0">
              <a:latin typeface="Arial" panose="020B0604020202020204" pitchFamily="34" charset="0"/>
              <a:cs typeface="Arial" panose="020B0604020202020204" pitchFamily="34" charset="0"/>
            </a:endParaRPr>
          </a:p>
        </p:txBody>
      </p:sp>
      <p:sp>
        <p:nvSpPr>
          <p:cNvPr id="25603" name="Rectangle 3"/>
          <p:cNvSpPr>
            <a:spLocks noGrp="1" noChangeArrowheads="1"/>
          </p:cNvSpPr>
          <p:nvPr>
            <p:ph type="body" idx="4294967295"/>
          </p:nvPr>
        </p:nvSpPr>
        <p:spPr>
          <a:xfrm>
            <a:off x="0" y="1447800"/>
            <a:ext cx="12192000" cy="5791200"/>
          </a:xfrm>
        </p:spPr>
        <p:txBody>
          <a:bodyPr/>
          <a:lstStyle/>
          <a:p>
            <a:pPr eaLnBrk="1" hangingPunct="1">
              <a:lnSpc>
                <a:spcPct val="80000"/>
              </a:lnSpc>
            </a:pPr>
            <a:r>
              <a:rPr lang="en-US" altLang="en-US" sz="2700" b="1" dirty="0" err="1">
                <a:solidFill>
                  <a:srgbClr val="FF0000"/>
                </a:solidFill>
                <a:latin typeface="Arial" panose="020B0604020202020204" pitchFamily="34" charset="0"/>
                <a:cs typeface="Arial" panose="020B0604020202020204" pitchFamily="34" charset="0"/>
              </a:rPr>
              <a:t>Razgovor</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roditelja</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sa</a:t>
            </a:r>
            <a:r>
              <a:rPr lang="en-US" altLang="en-US" sz="2700" b="1" dirty="0">
                <a:solidFill>
                  <a:srgbClr val="FF0000"/>
                </a:solidFill>
                <a:latin typeface="Arial" panose="020B0604020202020204" pitchFamily="34" charset="0"/>
                <a:cs typeface="Arial" panose="020B0604020202020204" pitchFamily="34" charset="0"/>
              </a:rPr>
              <a:t> decom („1 </a:t>
            </a:r>
            <a:r>
              <a:rPr lang="en-US" altLang="en-US" sz="2700" b="1" dirty="0" err="1">
                <a:solidFill>
                  <a:srgbClr val="FF0000"/>
                </a:solidFill>
                <a:latin typeface="Arial" panose="020B0604020202020204" pitchFamily="34" charset="0"/>
                <a:cs typeface="Arial" panose="020B0604020202020204" pitchFamily="34" charset="0"/>
              </a:rPr>
              <a:t>na</a:t>
            </a:r>
            <a:r>
              <a:rPr lang="en-US" altLang="en-US" sz="2700" b="1" dirty="0">
                <a:solidFill>
                  <a:srgbClr val="FF0000"/>
                </a:solidFill>
                <a:latin typeface="Arial" panose="020B0604020202020204" pitchFamily="34" charset="0"/>
                <a:cs typeface="Arial" panose="020B0604020202020204" pitchFamily="34" charset="0"/>
              </a:rPr>
              <a:t> 1“ </a:t>
            </a:r>
            <a:r>
              <a:rPr lang="en-US" altLang="en-US" sz="2700" b="1" dirty="0" err="1">
                <a:solidFill>
                  <a:srgbClr val="FF0000"/>
                </a:solidFill>
                <a:latin typeface="Arial" panose="020B0604020202020204" pitchFamily="34" charset="0"/>
                <a:cs typeface="Arial" panose="020B0604020202020204" pitchFamily="34" charset="0"/>
              </a:rPr>
              <a:t>i</a:t>
            </a:r>
            <a:r>
              <a:rPr lang="en-US" altLang="en-US" sz="2700" b="1" dirty="0">
                <a:solidFill>
                  <a:srgbClr val="FF0000"/>
                </a:solidFill>
                <a:latin typeface="Arial" panose="020B0604020202020204" pitchFamily="34" charset="0"/>
                <a:cs typeface="Arial" panose="020B0604020202020204" pitchFamily="34" charset="0"/>
              </a:rPr>
              <a:t> „2 </a:t>
            </a:r>
            <a:r>
              <a:rPr lang="en-US" altLang="en-US" sz="2700" b="1" dirty="0" err="1">
                <a:solidFill>
                  <a:srgbClr val="FF0000"/>
                </a:solidFill>
                <a:latin typeface="Arial" panose="020B0604020202020204" pitchFamily="34" charset="0"/>
                <a:cs typeface="Arial" panose="020B0604020202020204" pitchFamily="34" charset="0"/>
              </a:rPr>
              <a:t>na</a:t>
            </a:r>
            <a:r>
              <a:rPr lang="en-US" altLang="en-US" sz="2700" b="1" dirty="0">
                <a:solidFill>
                  <a:srgbClr val="FF0000"/>
                </a:solidFill>
                <a:latin typeface="Arial" panose="020B0604020202020204" pitchFamily="34" charset="0"/>
                <a:cs typeface="Arial" panose="020B0604020202020204" pitchFamily="34" charset="0"/>
              </a:rPr>
              <a:t> 1“) </a:t>
            </a:r>
            <a:r>
              <a:rPr lang="en-US" altLang="en-US" sz="2700" dirty="0">
                <a:latin typeface="Arial" panose="020B0604020202020204" pitchFamily="34" charset="0"/>
                <a:cs typeface="Arial" panose="020B0604020202020204" pitchFamily="34" charset="0"/>
              </a:rPr>
              <a:t>u </a:t>
            </a:r>
            <a:r>
              <a:rPr lang="en-US" altLang="en-US" sz="2700" dirty="0" err="1">
                <a:latin typeface="Arial" panose="020B0604020202020204" pitchFamily="34" charset="0"/>
                <a:cs typeface="Arial" panose="020B0604020202020204" pitchFamily="34" charset="0"/>
              </a:rPr>
              <a:t>što</a:t>
            </a:r>
            <a:r>
              <a:rPr lang="en-US" altLang="en-US" sz="2700" dirty="0">
                <a:latin typeface="Arial" panose="020B0604020202020204" pitchFamily="34" charset="0"/>
                <a:cs typeface="Arial" panose="020B0604020202020204" pitchFamily="34" charset="0"/>
              </a:rPr>
              <a:t> je </a:t>
            </a:r>
            <a:r>
              <a:rPr lang="en-US" altLang="en-US" sz="2700" dirty="0" err="1">
                <a:latin typeface="Arial" panose="020B0604020202020204" pitchFamily="34" charset="0"/>
                <a:cs typeface="Arial" panose="020B0604020202020204" pitchFamily="34" charset="0"/>
              </a:rPr>
              <a:t>više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moguće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neformalnim</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prilikama</a:t>
            </a:r>
            <a:r>
              <a:rPr lang="en-US" altLang="en-US" sz="2700" dirty="0">
                <a:latin typeface="Arial" panose="020B0604020202020204" pitchFamily="34" charset="0"/>
                <a:cs typeface="Arial" panose="020B0604020202020204" pitchFamily="34" charset="0"/>
              </a:rPr>
              <a:t> (u </a:t>
            </a:r>
            <a:r>
              <a:rPr lang="en-US" altLang="en-US" sz="2700" dirty="0" err="1">
                <a:latin typeface="Arial" panose="020B0604020202020204" pitchFamily="34" charset="0"/>
                <a:cs typeface="Arial" panose="020B0604020202020204" pitchFamily="34" charset="0"/>
              </a:rPr>
              <a:t>šetnji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tokom</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rekreacije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uz</a:t>
            </a:r>
            <a:r>
              <a:rPr lang="en-US" altLang="en-US" sz="2700" dirty="0">
                <a:latin typeface="Arial" panose="020B0604020202020204" pitchFamily="34" charset="0"/>
                <a:cs typeface="Arial" panose="020B0604020202020204" pitchFamily="34" charset="0"/>
              </a:rPr>
              <a:t> film/</a:t>
            </a:r>
            <a:r>
              <a:rPr lang="en-US" altLang="en-US" sz="2700" dirty="0" err="1">
                <a:latin typeface="Arial" panose="020B0604020202020204" pitchFamily="34" charset="0"/>
                <a:cs typeface="Arial" panose="020B0604020202020204" pitchFamily="34" charset="0"/>
              </a:rPr>
              <a:t>seriju</a:t>
            </a:r>
            <a:r>
              <a:rPr lang="en-US" altLang="en-US" sz="2700" dirty="0">
                <a:latin typeface="Arial" panose="020B0604020202020204" pitchFamily="34" charset="0"/>
                <a:cs typeface="Arial" panose="020B0604020202020204" pitchFamily="34" charset="0"/>
              </a:rPr>
              <a:t>/</a:t>
            </a:r>
            <a:r>
              <a:rPr lang="en-US" altLang="en-US" sz="2700" dirty="0" err="1">
                <a:latin typeface="Arial" panose="020B0604020202020204" pitchFamily="34" charset="0"/>
                <a:cs typeface="Arial" panose="020B0604020202020204" pitchFamily="34" charset="0"/>
              </a:rPr>
              <a:t>emisiju</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odlasku</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povratku</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iz</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poseta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prijateljima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tokom</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vožnje</a:t>
            </a:r>
            <a:r>
              <a:rPr lang="en-US" altLang="en-US" sz="2700" dirty="0">
                <a:latin typeface="Arial" panose="020B0604020202020204" pitchFamily="34" charset="0"/>
                <a:cs typeface="Arial" panose="020B0604020202020204" pitchFamily="34" charset="0"/>
              </a:rPr>
              <a:t> u </a:t>
            </a:r>
            <a:r>
              <a:rPr lang="en-US" altLang="en-US" sz="2700" dirty="0" err="1">
                <a:latin typeface="Arial" panose="020B0604020202020204" pitchFamily="34" charset="0"/>
                <a:cs typeface="Arial" panose="020B0604020202020204" pitchFamily="34" charset="0"/>
              </a:rPr>
              <a:t>automobilu</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slušanja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muzike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druženja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prijateljima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rođacima</a:t>
            </a:r>
            <a:r>
              <a:rPr lang="en-US" altLang="en-US" sz="2700" dirty="0">
                <a:latin typeface="Arial" panose="020B0604020202020204" pitchFamily="34" charset="0"/>
                <a:cs typeface="Arial" panose="020B0604020202020204" pitchFamily="34" charset="0"/>
              </a:rPr>
              <a:t>...); </a:t>
            </a:r>
          </a:p>
          <a:p>
            <a:pPr eaLnBrk="1" hangingPunct="1">
              <a:lnSpc>
                <a:spcPct val="80000"/>
              </a:lnSpc>
            </a:pPr>
            <a:r>
              <a:rPr lang="en-US" altLang="en-US" sz="2700" b="1" dirty="0" err="1">
                <a:solidFill>
                  <a:srgbClr val="FF0000"/>
                </a:solidFill>
                <a:latin typeface="Arial" panose="020B0604020202020204" pitchFamily="34" charset="0"/>
                <a:cs typeface="Arial" panose="020B0604020202020204" pitchFamily="34" charset="0"/>
              </a:rPr>
              <a:t>Primeniti</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veštinu</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aktivnog</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slušanja</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ponavljanje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parafraziranje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rečenog</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reflektovanje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opaženih</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osećanja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njihovo</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imenovanje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razjašnjavanje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postavljanjem</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pitanja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otvorenog</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tipa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sumiranje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uz</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dopuštajuću</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tišinu</a:t>
            </a:r>
            <a:r>
              <a:rPr lang="en-US" altLang="en-US" sz="2700" dirty="0">
                <a:latin typeface="Arial" panose="020B0604020202020204" pitchFamily="34" charset="0"/>
                <a:cs typeface="Arial" panose="020B0604020202020204" pitchFamily="34" charset="0"/>
              </a:rPr>
              <a:t>;</a:t>
            </a:r>
          </a:p>
          <a:p>
            <a:pPr eaLnBrk="1" hangingPunct="1">
              <a:lnSpc>
                <a:spcPct val="80000"/>
              </a:lnSpc>
            </a:pPr>
            <a:r>
              <a:rPr lang="en-US" altLang="en-US" sz="2700" b="1" dirty="0" err="1">
                <a:solidFill>
                  <a:srgbClr val="FF0000"/>
                </a:solidFill>
                <a:latin typeface="Arial" panose="020B0604020202020204" pitchFamily="34" charset="0"/>
                <a:cs typeface="Arial" panose="020B0604020202020204" pitchFamily="34" charset="0"/>
              </a:rPr>
              <a:t>Provođenje</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zajedničkog</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vremena</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sa</a:t>
            </a:r>
            <a:r>
              <a:rPr lang="en-US" altLang="en-US" sz="2700" b="1" dirty="0">
                <a:solidFill>
                  <a:srgbClr val="FF0000"/>
                </a:solidFill>
                <a:latin typeface="Arial" panose="020B0604020202020204" pitchFamily="34" charset="0"/>
                <a:cs typeface="Arial" panose="020B0604020202020204" pitchFamily="34" charset="0"/>
              </a:rPr>
              <a:t> decom </a:t>
            </a:r>
            <a:r>
              <a:rPr lang="en-US" altLang="en-US" sz="2700" dirty="0">
                <a:latin typeface="Arial" panose="020B0604020202020204" pitchFamily="34" charset="0"/>
                <a:cs typeface="Arial" panose="020B0604020202020204" pitchFamily="34" charset="0"/>
              </a:rPr>
              <a:t>u </a:t>
            </a:r>
            <a:r>
              <a:rPr lang="en-US" altLang="en-US" sz="2700" dirty="0" err="1">
                <a:latin typeface="Arial" panose="020B0604020202020204" pitchFamily="34" charset="0"/>
                <a:cs typeface="Arial" panose="020B0604020202020204" pitchFamily="34" charset="0"/>
              </a:rPr>
              <a:t>obavezama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razonodi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druženju</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sadržajima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društvenog</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života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svi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članovi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porodice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uzajamno</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zajednički</a:t>
            </a:r>
            <a:r>
              <a:rPr lang="en-US" altLang="en-US" sz="2700" dirty="0">
                <a:latin typeface="Arial" panose="020B0604020202020204" pitchFamily="34" charset="0"/>
                <a:cs typeface="Arial" panose="020B0604020202020204" pitchFamily="34" charset="0"/>
              </a:rPr>
              <a:t> + “</a:t>
            </a:r>
            <a:r>
              <a:rPr lang="en-US" altLang="en-US" sz="2700" dirty="0" err="1">
                <a:latin typeface="Arial" panose="020B0604020202020204" pitchFamily="34" charset="0"/>
                <a:cs typeface="Arial" panose="020B0604020202020204" pitchFamily="34" charset="0"/>
              </a:rPr>
              <a:t>vreme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za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sebe</a:t>
            </a:r>
            <a:r>
              <a:rPr lang="en-US" altLang="en-US" sz="2700" dirty="0">
                <a:latin typeface="Arial" panose="020B0604020202020204" pitchFamily="34" charset="0"/>
                <a:cs typeface="Arial" panose="020B0604020202020204" pitchFamily="34" charset="0"/>
              </a:rPr>
              <a:t>”;</a:t>
            </a:r>
          </a:p>
          <a:p>
            <a:pPr eaLnBrk="1" hangingPunct="1">
              <a:lnSpc>
                <a:spcPct val="80000"/>
              </a:lnSpc>
            </a:pPr>
            <a:r>
              <a:rPr lang="en-US" altLang="en-US" sz="2700" b="1" dirty="0" err="1">
                <a:solidFill>
                  <a:srgbClr val="FF0000"/>
                </a:solidFill>
                <a:latin typeface="Arial" panose="020B0604020202020204" pitchFamily="34" charset="0"/>
                <a:cs typeface="Arial" panose="020B0604020202020204" pitchFamily="34" charset="0"/>
              </a:rPr>
              <a:t>Osluškivanje</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deteta</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dete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priča</a:t>
            </a:r>
            <a:r>
              <a:rPr lang="en-US" altLang="en-US" sz="2700" dirty="0">
                <a:latin typeface="Arial" panose="020B0604020202020204" pitchFamily="34" charset="0"/>
                <a:cs typeface="Arial" panose="020B0604020202020204" pitchFamily="34" charset="0"/>
              </a:rPr>
              <a:t> o </a:t>
            </a:r>
            <a:r>
              <a:rPr lang="en-US" altLang="en-US" sz="2700" dirty="0" err="1">
                <a:latin typeface="Arial" panose="020B0604020202020204" pitchFamily="34" charset="0"/>
                <a:cs typeface="Arial" panose="020B0604020202020204" pitchFamily="34" charset="0"/>
              </a:rPr>
              <a:t>iskustvu</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svoga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druga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ili</a:t>
            </a:r>
            <a:r>
              <a:rPr lang="en-US" altLang="en-US" sz="2700" dirty="0">
                <a:latin typeface="Arial" panose="020B0604020202020204" pitchFamily="34" charset="0"/>
                <a:cs typeface="Arial" panose="020B0604020202020204" pitchFamily="34" charset="0"/>
              </a:rPr>
              <a:t> se </a:t>
            </a:r>
            <a:r>
              <a:rPr lang="en-US" altLang="en-US" sz="2700" dirty="0" err="1">
                <a:latin typeface="Arial" panose="020B0604020202020204" pitchFamily="34" charset="0"/>
                <a:cs typeface="Arial" panose="020B0604020202020204" pitchFamily="34" charset="0"/>
              </a:rPr>
              <a:t>raspituje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pričajući</a:t>
            </a:r>
            <a:r>
              <a:rPr lang="en-US" altLang="en-US" sz="2700" dirty="0">
                <a:latin typeface="Arial" panose="020B0604020202020204" pitchFamily="34" charset="0"/>
                <a:cs typeface="Arial" panose="020B0604020202020204" pitchFamily="34" charset="0"/>
              </a:rPr>
              <a:t> o </a:t>
            </a:r>
            <a:r>
              <a:rPr lang="en-US" altLang="en-US" sz="2700" dirty="0" err="1">
                <a:latin typeface="Arial" panose="020B0604020202020204" pitchFamily="34" charset="0"/>
                <a:cs typeface="Arial" panose="020B0604020202020204" pitchFamily="34" charset="0"/>
              </a:rPr>
              <a:t>problemu</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drugih</a:t>
            </a:r>
            <a:r>
              <a:rPr lang="en-US" altLang="en-US" sz="2700" dirty="0">
                <a:latin typeface="Arial" panose="020B0604020202020204" pitchFamily="34" charset="0"/>
                <a:cs typeface="Arial" panose="020B0604020202020204" pitchFamily="34" charset="0"/>
              </a:rPr>
              <a:t>... u </a:t>
            </a:r>
            <a:r>
              <a:rPr lang="en-US" altLang="en-US" sz="2700" dirty="0" err="1">
                <a:latin typeface="Arial" panose="020B0604020202020204" pitchFamily="34" charset="0"/>
                <a:cs typeface="Arial" panose="020B0604020202020204" pitchFamily="34" charset="0"/>
              </a:rPr>
              <a:t>stvari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traži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informaciju</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za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sebe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željom</a:t>
            </a:r>
            <a:r>
              <a:rPr lang="en-US" altLang="en-US" sz="2700" dirty="0">
                <a:latin typeface="Arial" panose="020B0604020202020204" pitchFamily="34" charset="0"/>
                <a:cs typeface="Arial" panose="020B0604020202020204" pitchFamily="34" charset="0"/>
              </a:rPr>
              <a:t> da vas ne </a:t>
            </a:r>
            <a:r>
              <a:rPr lang="en-US" altLang="en-US" sz="2700" dirty="0" err="1">
                <a:latin typeface="Arial" panose="020B0604020202020204" pitchFamily="34" charset="0"/>
                <a:cs typeface="Arial" panose="020B0604020202020204" pitchFamily="34" charset="0"/>
              </a:rPr>
              <a:t>uznemiri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ili</a:t>
            </a:r>
            <a:r>
              <a:rPr lang="en-US" altLang="en-US" sz="2700" dirty="0">
                <a:latin typeface="Arial" panose="020B0604020202020204" pitchFamily="34" charset="0"/>
                <a:cs typeface="Arial" panose="020B0604020202020204" pitchFamily="34" charset="0"/>
              </a:rPr>
              <a:t> ne </a:t>
            </a:r>
            <a:r>
              <a:rPr lang="en-US" altLang="en-US" sz="2700" dirty="0" err="1">
                <a:latin typeface="Arial" panose="020B0604020202020204" pitchFamily="34" charset="0"/>
                <a:cs typeface="Arial" panose="020B0604020202020204" pitchFamily="34" charset="0"/>
              </a:rPr>
              <a:t>proizvede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efekat</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pridikovanja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dugotrajnog</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razgovora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sl</a:t>
            </a:r>
            <a:r>
              <a:rPr lang="en-US" altLang="en-US" sz="2700" dirty="0">
                <a:latin typeface="Arial" panose="020B0604020202020204" pitchFamily="34" charset="0"/>
                <a:cs typeface="Arial" panose="020B0604020202020204" pitchFamily="34" charset="0"/>
              </a:rPr>
              <a:t>;</a:t>
            </a:r>
            <a:endParaRPr lang="en-US" alt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59530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40888" y="90948"/>
            <a:ext cx="11734800" cy="762000"/>
          </a:xfrm>
        </p:spPr>
        <p:txBody>
          <a:bodyPr/>
          <a:lstStyle/>
          <a:p>
            <a:pPr algn="ctr" eaLnBrk="1" hangingPunct="1"/>
            <a:r>
              <a:rPr lang="en-US" altLang="en-US" sz="3200" b="1" dirty="0" err="1">
                <a:latin typeface="Arial" panose="020B0604020202020204" pitchFamily="34" charset="0"/>
                <a:cs typeface="Arial" panose="020B0604020202020204" pitchFamily="34" charset="0"/>
              </a:rPr>
              <a:t>Roditeljske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strategije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korisne</a:t>
            </a:r>
            <a:r>
              <a:rPr lang="en-US" altLang="en-US" sz="3200" b="1" dirty="0">
                <a:latin typeface="Arial" panose="020B0604020202020204" pitchFamily="34" charset="0"/>
                <a:cs typeface="Arial" panose="020B0604020202020204" pitchFamily="34" charset="0"/>
              </a:rPr>
              <a:t> u </a:t>
            </a:r>
            <a:r>
              <a:rPr lang="en-US" altLang="en-US" sz="3200" b="1" dirty="0" err="1">
                <a:latin typeface="Arial" panose="020B0604020202020204" pitchFamily="34" charset="0"/>
                <a:cs typeface="Arial" panose="020B0604020202020204" pitchFamily="34" charset="0"/>
              </a:rPr>
              <a:t>prevenciji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zloupotrebe</a:t>
            </a:r>
            <a:r>
              <a:rPr lang="en-US" altLang="en-US" sz="3200" b="1" dirty="0">
                <a:latin typeface="Arial" panose="020B0604020202020204" pitchFamily="34" charset="0"/>
                <a:cs typeface="Arial" panose="020B0604020202020204" pitchFamily="34" charset="0"/>
              </a:rPr>
              <a:t> PAS </a:t>
            </a:r>
            <a:r>
              <a:rPr lang="en-US" altLang="en-US" sz="3200" b="1" dirty="0" err="1">
                <a:latin typeface="Arial" panose="020B0604020202020204" pitchFamily="34" charset="0"/>
                <a:cs typeface="Arial" panose="020B0604020202020204" pitchFamily="34" charset="0"/>
              </a:rPr>
              <a:t>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rizičnog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ponašanja</a:t>
            </a:r>
            <a:endParaRPr lang="en-US" altLang="en-US" sz="3200" b="1" dirty="0">
              <a:latin typeface="Arial" panose="020B0604020202020204" pitchFamily="34" charset="0"/>
              <a:cs typeface="Arial" panose="020B0604020202020204" pitchFamily="34" charset="0"/>
            </a:endParaRPr>
          </a:p>
        </p:txBody>
      </p:sp>
      <p:sp>
        <p:nvSpPr>
          <p:cNvPr id="26627" name="Rectangle 3"/>
          <p:cNvSpPr>
            <a:spLocks noGrp="1" noChangeArrowheads="1"/>
          </p:cNvSpPr>
          <p:nvPr>
            <p:ph type="body" idx="1"/>
          </p:nvPr>
        </p:nvSpPr>
        <p:spPr>
          <a:xfrm>
            <a:off x="0" y="884904"/>
            <a:ext cx="12115800" cy="5364162"/>
          </a:xfrm>
        </p:spPr>
        <p:txBody>
          <a:bodyPr/>
          <a:lstStyle/>
          <a:p>
            <a:pPr eaLnBrk="1" hangingPunct="1">
              <a:lnSpc>
                <a:spcPct val="80000"/>
              </a:lnSpc>
            </a:pPr>
            <a:r>
              <a:rPr lang="sr-Latn-RS" altLang="en-US" sz="2600" b="1" dirty="0" smtClean="0">
                <a:solidFill>
                  <a:srgbClr val="FF0000"/>
                </a:solidFill>
                <a:latin typeface="Arial" panose="020B0604020202020204" pitchFamily="34" charset="0"/>
                <a:cs typeface="Arial" panose="020B0604020202020204" pitchFamily="34" charset="0"/>
              </a:rPr>
              <a:t>Posmatrawe detetovog izgleda</a:t>
            </a:r>
            <a:r>
              <a:rPr lang="sr-Cyrl-RS" altLang="en-US" sz="2600" b="1" dirty="0" smtClean="0">
                <a:solidFill>
                  <a:srgbClr val="FF0000"/>
                </a:solidFill>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higijena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tela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garderobe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izgled</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očiju</a:t>
            </a:r>
            <a:r>
              <a:rPr lang="en-US" altLang="en-US" sz="2600" dirty="0">
                <a:latin typeface="Arial" panose="020B0604020202020204" pitchFamily="34" charset="0"/>
                <a:cs typeface="Arial" panose="020B0604020202020204" pitchFamily="34" charset="0"/>
              </a:rPr>
              <a:t>/</a:t>
            </a:r>
            <a:r>
              <a:rPr lang="en-US" altLang="en-US" sz="2600" dirty="0" err="1">
                <a:latin typeface="Arial" panose="020B0604020202020204" pitchFamily="34" charset="0"/>
                <a:cs typeface="Arial" panose="020B0604020202020204" pitchFamily="34" charset="0"/>
              </a:rPr>
              <a:t>zenica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urednost</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radnog</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prostora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tašne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knjiga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svezaka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bitno</a:t>
            </a:r>
            <a:r>
              <a:rPr lang="en-US" altLang="en-US" sz="2600" dirty="0">
                <a:latin typeface="Arial" panose="020B0604020202020204" pitchFamily="34" charset="0"/>
                <a:cs typeface="Arial" panose="020B0604020202020204" pitchFamily="34" charset="0"/>
              </a:rPr>
              <a:t> je </a:t>
            </a:r>
            <a:r>
              <a:rPr lang="en-US" altLang="en-US" sz="2600" dirty="0" err="1">
                <a:latin typeface="Arial" panose="020B0604020202020204" pitchFamily="34" charset="0"/>
                <a:cs typeface="Arial" panose="020B0604020202020204" pitchFamily="34" charset="0"/>
              </a:rPr>
              <a:t>uočavanje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promena</a:t>
            </a:r>
            <a:r>
              <a:rPr lang="en-US" altLang="en-US" sz="2600" dirty="0">
                <a:latin typeface="Arial" panose="020B0604020202020204" pitchFamily="34" charset="0"/>
                <a:cs typeface="Arial" panose="020B0604020202020204" pitchFamily="34" charset="0"/>
              </a:rPr>
              <a:t> u </a:t>
            </a:r>
            <a:r>
              <a:rPr lang="en-US" altLang="en-US" sz="2600" dirty="0" err="1">
                <a:latin typeface="Arial" panose="020B0604020202020204" pitchFamily="34" charset="0"/>
                <a:cs typeface="Arial" panose="020B0604020202020204" pitchFamily="34" charset="0"/>
              </a:rPr>
              <a:t>rutinama</a:t>
            </a:r>
            <a:r>
              <a:rPr lang="en-US" altLang="en-US" sz="2600" dirty="0">
                <a:latin typeface="Arial" panose="020B0604020202020204" pitchFamily="34" charset="0"/>
                <a:cs typeface="Arial" panose="020B0604020202020204" pitchFamily="34" charset="0"/>
              </a:rPr>
              <a:t>;</a:t>
            </a:r>
          </a:p>
          <a:p>
            <a:pPr eaLnBrk="1" hangingPunct="1">
              <a:lnSpc>
                <a:spcPct val="80000"/>
              </a:lnSpc>
            </a:pPr>
            <a:r>
              <a:rPr lang="en-US" altLang="en-US" sz="2600" b="1" dirty="0" err="1">
                <a:solidFill>
                  <a:srgbClr val="FF0000"/>
                </a:solidFill>
                <a:latin typeface="Arial" panose="020B0604020202020204" pitchFamily="34" charset="0"/>
                <a:cs typeface="Arial" panose="020B0604020202020204" pitchFamily="34" charset="0"/>
              </a:rPr>
              <a:t>Posmatranje</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detetovog</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ponašanja</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izmene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rutina</a:t>
            </a:r>
            <a:r>
              <a:rPr lang="en-US" altLang="en-US" sz="2600" dirty="0">
                <a:latin typeface="Arial" panose="020B0604020202020204" pitchFamily="34" charset="0"/>
                <a:cs typeface="Arial" panose="020B0604020202020204" pitchFamily="34" charset="0"/>
              </a:rPr>
              <a:t> u: </a:t>
            </a:r>
            <a:r>
              <a:rPr lang="en-US" altLang="en-US" sz="2600" dirty="0" err="1">
                <a:latin typeface="Arial" panose="020B0604020202020204" pitchFamily="34" charset="0"/>
                <a:cs typeface="Arial" panose="020B0604020202020204" pitchFamily="34" charset="0"/>
              </a:rPr>
              <a:t>ishrani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odmoru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dnevno-noćnom</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ritmu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školskom</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postignuću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vanškolskim</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aktivnostima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mestu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vremenu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izlazaka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društvu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za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izlaske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posete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trošenju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novca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pojava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nove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intimne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ili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prijateljske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veze</a:t>
            </a:r>
            <a:r>
              <a:rPr lang="en-US" altLang="en-US" sz="2600" dirty="0">
                <a:latin typeface="Arial" panose="020B0604020202020204" pitchFamily="34" charset="0"/>
                <a:cs typeface="Arial" panose="020B0604020202020204" pitchFamily="34" charset="0"/>
              </a:rPr>
              <a:t>...</a:t>
            </a:r>
          </a:p>
          <a:p>
            <a:pPr eaLnBrk="1" hangingPunct="1">
              <a:lnSpc>
                <a:spcPct val="80000"/>
              </a:lnSpc>
            </a:pPr>
            <a:r>
              <a:rPr lang="en-US" altLang="en-US" sz="2600" b="1" dirty="0" err="1">
                <a:solidFill>
                  <a:srgbClr val="FF0000"/>
                </a:solidFill>
                <a:latin typeface="Arial" panose="020B0604020202020204" pitchFamily="34" charset="0"/>
                <a:cs typeface="Arial" panose="020B0604020202020204" pitchFamily="34" charset="0"/>
              </a:rPr>
              <a:t>Poznavanje</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prijatelja</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deteta</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a:t>
            </a:r>
            <a:r>
              <a:rPr lang="en-US" altLang="en-US" sz="2600" dirty="0" err="1">
                <a:latin typeface="Arial" panose="020B0604020202020204" pitchFamily="34" charset="0"/>
                <a:cs typeface="Arial" panose="020B0604020202020204" pitchFamily="34" charset="0"/>
              </a:rPr>
              <a:t>telef</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brojevi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najbližih</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prijatelja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pozivanje</a:t>
            </a:r>
            <a:r>
              <a:rPr lang="en-US" altLang="en-US" sz="2600" dirty="0">
                <a:latin typeface="Arial" panose="020B0604020202020204" pitchFamily="34" charset="0"/>
                <a:cs typeface="Arial" panose="020B0604020202020204" pitchFamily="34" charset="0"/>
              </a:rPr>
              <a:t> u </a:t>
            </a:r>
            <a:r>
              <a:rPr lang="en-US" altLang="en-US" sz="2600" dirty="0" err="1">
                <a:latin typeface="Arial" panose="020B0604020202020204" pitchFamily="34" charset="0"/>
                <a:cs typeface="Arial" panose="020B0604020202020204" pitchFamily="34" charset="0"/>
              </a:rPr>
              <a:t>kuću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razmena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telefona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sa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roditeljima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umrežavanje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internetu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razgovori</a:t>
            </a:r>
            <a:r>
              <a:rPr lang="en-US" altLang="en-US" sz="2600" dirty="0">
                <a:latin typeface="Arial" panose="020B0604020202020204" pitchFamily="34" charset="0"/>
                <a:cs typeface="Arial" panose="020B0604020202020204" pitchFamily="34" charset="0"/>
              </a:rPr>
              <a:t> u </a:t>
            </a:r>
            <a:r>
              <a:rPr lang="en-US" altLang="en-US" sz="2600" dirty="0" err="1">
                <a:latin typeface="Arial" panose="020B0604020202020204" pitchFamily="34" charset="0"/>
                <a:cs typeface="Arial" panose="020B0604020202020204" pitchFamily="34" charset="0"/>
              </a:rPr>
              <a:t>prijateljskoj</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atmosferi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uz</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obrok</a:t>
            </a:r>
            <a:r>
              <a:rPr lang="en-US" altLang="en-US" sz="2600" dirty="0">
                <a:latin typeface="Arial" panose="020B0604020202020204" pitchFamily="34" charset="0"/>
                <a:cs typeface="Arial" panose="020B0604020202020204" pitchFamily="34" charset="0"/>
              </a:rPr>
              <a:t>, bez </a:t>
            </a:r>
            <a:r>
              <a:rPr lang="en-US" altLang="en-US" sz="2600" dirty="0" err="1">
                <a:latin typeface="Arial" panose="020B0604020202020204" pitchFamily="34" charset="0"/>
                <a:cs typeface="Arial" panose="020B0604020202020204" pitchFamily="34" charset="0"/>
              </a:rPr>
              <a:t>neprijatnih</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propitivanja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Koja</a:t>
            </a:r>
            <a:r>
              <a:rPr lang="en-US" altLang="en-US" sz="2600" dirty="0">
                <a:latin typeface="Arial" panose="020B0604020202020204" pitchFamily="34" charset="0"/>
                <a:cs typeface="Arial" panose="020B0604020202020204" pitchFamily="34" charset="0"/>
              </a:rPr>
              <a:t> je </a:t>
            </a:r>
            <a:r>
              <a:rPr lang="en-US" altLang="en-US" sz="2600" dirty="0" err="1">
                <a:latin typeface="Arial" panose="020B0604020202020204" pitchFamily="34" charset="0"/>
                <a:cs typeface="Arial" panose="020B0604020202020204" pitchFamily="34" charset="0"/>
              </a:rPr>
              <a:t>mera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Zamislite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sebe</a:t>
            </a:r>
            <a:r>
              <a:rPr lang="en-US" altLang="en-US" sz="2600" dirty="0">
                <a:latin typeface="Arial" panose="020B0604020202020204" pitchFamily="34" charset="0"/>
                <a:cs typeface="Arial" panose="020B0604020202020204" pitchFamily="34" charset="0"/>
              </a:rPr>
              <a:t> u </a:t>
            </a:r>
            <a:r>
              <a:rPr lang="en-US" altLang="en-US" sz="2600" dirty="0" err="1">
                <a:latin typeface="Arial" panose="020B0604020202020204" pitchFamily="34" charset="0"/>
                <a:cs typeface="Arial" panose="020B0604020202020204" pitchFamily="34" charset="0"/>
              </a:rPr>
              <a:t>njihovoj</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dobi</a:t>
            </a:r>
            <a:r>
              <a:rPr lang="en-US" altLang="en-US" sz="2600" dirty="0">
                <a:latin typeface="Arial" panose="020B0604020202020204" pitchFamily="34" charset="0"/>
                <a:cs typeface="Arial" panose="020B0604020202020204" pitchFamily="34" charset="0"/>
              </a:rPr>
              <a:t>);</a:t>
            </a:r>
          </a:p>
          <a:p>
            <a:pPr eaLnBrk="1" hangingPunct="1">
              <a:lnSpc>
                <a:spcPct val="80000"/>
              </a:lnSpc>
            </a:pPr>
            <a:r>
              <a:rPr lang="en-US" altLang="en-US" sz="2600" b="1" dirty="0" err="1">
                <a:solidFill>
                  <a:srgbClr val="FF0000"/>
                </a:solidFill>
                <a:latin typeface="Arial" panose="020B0604020202020204" pitchFamily="34" charset="0"/>
                <a:cs typeface="Arial" panose="020B0604020202020204" pitchFamily="34" charset="0"/>
              </a:rPr>
              <a:t>Vođenje</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računa</a:t>
            </a:r>
            <a:r>
              <a:rPr lang="en-US" altLang="en-US" sz="2600" b="1" dirty="0">
                <a:solidFill>
                  <a:srgbClr val="FF0000"/>
                </a:solidFill>
                <a:latin typeface="Arial" panose="020B0604020202020204" pitchFamily="34" charset="0"/>
                <a:cs typeface="Arial" panose="020B0604020202020204" pitchFamily="34" charset="0"/>
              </a:rPr>
              <a:t> o </a:t>
            </a:r>
            <a:r>
              <a:rPr lang="en-US" altLang="en-US" sz="2600" b="1" dirty="0" err="1">
                <a:solidFill>
                  <a:srgbClr val="FF0000"/>
                </a:solidFill>
                <a:latin typeface="Arial" panose="020B0604020202020204" pitchFamily="34" charset="0"/>
                <a:cs typeface="Arial" panose="020B0604020202020204" pitchFamily="34" charset="0"/>
              </a:rPr>
              <a:t>egzistencijalnim</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potrebama</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i</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podučavanje</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veštinama</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postepenog</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preuzimanja</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odgovornosti</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za</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njih</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priprema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serviranje</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obroka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učešće</a:t>
            </a:r>
            <a:r>
              <a:rPr lang="en-US" altLang="en-US" sz="2600" dirty="0">
                <a:latin typeface="Arial" panose="020B0604020202020204" pitchFamily="34" charset="0"/>
                <a:cs typeface="Arial" panose="020B0604020202020204" pitchFamily="34" charset="0"/>
              </a:rPr>
              <a:t> u </a:t>
            </a:r>
            <a:r>
              <a:rPr lang="en-US" altLang="en-US" sz="2600" dirty="0" err="1">
                <a:latin typeface="Arial" panose="020B0604020202020204" pitchFamily="34" charset="0"/>
                <a:cs typeface="Arial" panose="020B0604020202020204" pitchFamily="34" charset="0"/>
              </a:rPr>
              <a:t>planiranju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nabavci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učešće</a:t>
            </a:r>
            <a:r>
              <a:rPr lang="en-US" altLang="en-US" sz="2600" dirty="0">
                <a:latin typeface="Arial" panose="020B0604020202020204" pitchFamily="34" charset="0"/>
                <a:cs typeface="Arial" panose="020B0604020202020204" pitchFamily="34" charset="0"/>
              </a:rPr>
              <a:t> u </a:t>
            </a:r>
            <a:r>
              <a:rPr lang="en-US" altLang="en-US" sz="2600" dirty="0" err="1">
                <a:latin typeface="Arial" panose="020B0604020202020204" pitchFamily="34" charset="0"/>
                <a:cs typeface="Arial" panose="020B0604020202020204" pitchFamily="34" charset="0"/>
              </a:rPr>
              <a:t>higijeni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stana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veša</a:t>
            </a:r>
            <a:r>
              <a:rPr lang="en-US" altLang="en-US" sz="2600" dirty="0">
                <a:latin typeface="Arial" panose="020B0604020202020204" pitchFamily="34" charset="0"/>
                <a:cs typeface="Arial" panose="020B0604020202020204" pitchFamily="34" charset="0"/>
              </a:rPr>
              <a:t>... </a:t>
            </a:r>
          </a:p>
          <a:p>
            <a:pPr eaLnBrk="1" hangingPunct="1">
              <a:lnSpc>
                <a:spcPct val="80000"/>
              </a:lnSpc>
            </a:pPr>
            <a:r>
              <a:rPr lang="en-US" altLang="en-US" sz="2600" b="1" dirty="0" err="1">
                <a:solidFill>
                  <a:srgbClr val="FF0000"/>
                </a:solidFill>
                <a:latin typeface="Arial" panose="020B0604020202020204" pitchFamily="34" charset="0"/>
                <a:cs typeface="Arial" panose="020B0604020202020204" pitchFamily="34" charset="0"/>
              </a:rPr>
              <a:t>Roditelji</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zajednički</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planiraju</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postupke</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i</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kada</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su</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rastavljeni</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ili</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privremeno</a:t>
            </a:r>
            <a:r>
              <a:rPr lang="en-US" altLang="en-US" sz="2600" b="1" dirty="0">
                <a:solidFill>
                  <a:srgbClr val="FF0000"/>
                </a:solidFill>
                <a:latin typeface="Arial" panose="020B0604020202020204" pitchFamily="34" charset="0"/>
                <a:cs typeface="Arial" panose="020B0604020202020204" pitchFamily="34" charset="0"/>
              </a:rPr>
              <a:t> </a:t>
            </a:r>
            <a:r>
              <a:rPr lang="en-US" altLang="en-US" sz="2600" b="1" dirty="0" err="1">
                <a:solidFill>
                  <a:srgbClr val="FF0000"/>
                </a:solidFill>
                <a:latin typeface="Arial" panose="020B0604020202020204" pitchFamily="34" charset="0"/>
                <a:cs typeface="Arial" panose="020B0604020202020204" pitchFamily="34" charset="0"/>
              </a:rPr>
              <a:t>razdvojeni</a:t>
            </a:r>
            <a:r>
              <a:rPr lang="en-US" altLang="en-US" sz="2600" b="1" dirty="0">
                <a:solidFill>
                  <a:srgbClr val="FF0000"/>
                </a:solidFill>
                <a:latin typeface="Arial" panose="020B0604020202020204" pitchFamily="34" charset="0"/>
                <a:cs typeface="Arial" panose="020B0604020202020204" pitchFamily="34" charset="0"/>
              </a:rPr>
              <a:t>; </a:t>
            </a:r>
            <a:endParaRPr lang="en-US" alt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70918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76400" y="152400"/>
            <a:ext cx="8686800" cy="762000"/>
          </a:xfrm>
        </p:spPr>
        <p:txBody>
          <a:bodyPr/>
          <a:lstStyle/>
          <a:p>
            <a:pPr eaLnBrk="1" hangingPunct="1"/>
            <a:r>
              <a:rPr lang="en-US" altLang="en-US" sz="2800" b="1" dirty="0" err="1">
                <a:latin typeface="Arial" panose="020B0604020202020204" pitchFamily="34" charset="0"/>
                <a:cs typeface="Arial" panose="020B0604020202020204" pitchFamily="34" charset="0"/>
              </a:rPr>
              <a:t>Roditeljske</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strategije</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korisne</a:t>
            </a:r>
            <a:r>
              <a:rPr lang="en-US" altLang="en-US" sz="2800" b="1" dirty="0">
                <a:latin typeface="Arial" panose="020B0604020202020204" pitchFamily="34" charset="0"/>
                <a:cs typeface="Arial" panose="020B0604020202020204" pitchFamily="34" charset="0"/>
              </a:rPr>
              <a:t> u </a:t>
            </a:r>
            <a:r>
              <a:rPr lang="en-US" altLang="en-US" sz="2800" b="1" dirty="0" err="1">
                <a:latin typeface="Arial" panose="020B0604020202020204" pitchFamily="34" charset="0"/>
                <a:cs typeface="Arial" panose="020B0604020202020204" pitchFamily="34" charset="0"/>
              </a:rPr>
              <a:t>prevenciji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zloupotrebe</a:t>
            </a:r>
            <a:r>
              <a:rPr lang="en-US" altLang="en-US" sz="2800" b="1" dirty="0">
                <a:latin typeface="Arial" panose="020B0604020202020204" pitchFamily="34" charset="0"/>
                <a:cs typeface="Arial" panose="020B0604020202020204" pitchFamily="34" charset="0"/>
              </a:rPr>
              <a:t> PAS </a:t>
            </a:r>
            <a:r>
              <a:rPr lang="en-US" altLang="en-US" sz="2800" b="1" dirty="0" err="1">
                <a:latin typeface="Arial" panose="020B0604020202020204" pitchFamily="34" charset="0"/>
                <a:cs typeface="Arial" panose="020B0604020202020204" pitchFamily="34" charset="0"/>
              </a:rPr>
              <a:t>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rizičnog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ponašanja</a:t>
            </a:r>
            <a:endParaRPr lang="en-US" altLang="en-US" sz="2800" b="1" dirty="0">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a:xfrm>
            <a:off x="0" y="990600"/>
            <a:ext cx="9144000" cy="5364163"/>
          </a:xfrm>
        </p:spPr>
        <p:txBody>
          <a:bodyPr/>
          <a:lstStyle/>
          <a:p>
            <a:pPr eaLnBrk="1" hangingPunct="1">
              <a:lnSpc>
                <a:spcPct val="80000"/>
              </a:lnSpc>
            </a:pPr>
            <a:r>
              <a:rPr lang="sr-Latn-RS" altLang="en-US" b="1" dirty="0" smtClean="0">
                <a:solidFill>
                  <a:srgbClr val="FF0000"/>
                </a:solidFill>
                <a:latin typeface="Arial" panose="020B0604020202020204" pitchFamily="34" charset="0"/>
                <a:cs typeface="Arial" panose="020B0604020202020204" pitchFamily="34" charset="0"/>
              </a:rPr>
              <a:t>Nadzor kretanja</a:t>
            </a:r>
            <a:r>
              <a:rPr lang="sr-Cyrl-RS" altLang="en-US" b="1" dirty="0" smtClean="0">
                <a:solidFill>
                  <a:srgbClr val="FF0000"/>
                </a:solidFill>
                <a:latin typeface="Arial" panose="020B0604020202020204" pitchFamily="34" charset="0"/>
                <a:cs typeface="Arial" panose="020B0604020202020204" pitchFamily="34" charset="0"/>
              </a:rPr>
              <a:t>:</a:t>
            </a:r>
            <a:r>
              <a:rPr lang="sr-Cyrl-RS" altLang="en-US" dirty="0" smtClean="0">
                <a:solidFill>
                  <a:srgbClr val="FF0000"/>
                </a:solidFill>
                <a:latin typeface="Arial" panose="020B0604020202020204" pitchFamily="34" charset="0"/>
                <a:cs typeface="Arial" panose="020B0604020202020204" pitchFamily="34" charset="0"/>
              </a:rPr>
              <a:t> </a:t>
            </a:r>
            <a:endParaRPr lang="sr-Cyrl-RS" altLang="en-US" dirty="0">
              <a:solidFill>
                <a:srgbClr val="FF0000"/>
              </a:solidFill>
              <a:latin typeface="Arial" panose="020B0604020202020204" pitchFamily="34" charset="0"/>
              <a:cs typeface="Arial" panose="020B0604020202020204" pitchFamily="34" charset="0"/>
            </a:endParaRPr>
          </a:p>
          <a:p>
            <a:pPr lvl="1" eaLnBrk="1" hangingPunct="1">
              <a:lnSpc>
                <a:spcPct val="80000"/>
              </a:lnSpc>
            </a:pPr>
            <a:r>
              <a:rPr lang="en-US" altLang="en-US" sz="2800" b="1" dirty="0" err="1">
                <a:solidFill>
                  <a:srgbClr val="FF0000"/>
                </a:solidFill>
                <a:latin typeface="Arial" panose="020B0604020202020204" pitchFamily="34" charset="0"/>
                <a:cs typeface="Arial" panose="020B0604020202020204" pitchFamily="34" charset="0"/>
              </a:rPr>
              <a:t>Raspored</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časova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vanškolskih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aktivnosti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roditelj</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treba</a:t>
            </a:r>
            <a:r>
              <a:rPr lang="en-US" altLang="en-US" sz="2800" dirty="0">
                <a:latin typeface="Arial" panose="020B0604020202020204" pitchFamily="34" charset="0"/>
                <a:cs typeface="Arial" panose="020B0604020202020204" pitchFamily="34" charset="0"/>
              </a:rPr>
              <a:t> da </a:t>
            </a:r>
            <a:r>
              <a:rPr lang="en-US" altLang="en-US" sz="2800" dirty="0" err="1">
                <a:latin typeface="Arial" panose="020B0604020202020204" pitchFamily="34" charset="0"/>
                <a:cs typeface="Arial" panose="020B0604020202020204" pitchFamily="34" charset="0"/>
              </a:rPr>
              <a:t>ima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uvek</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kod</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sebe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vidljivom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mestu</a:t>
            </a:r>
            <a:r>
              <a:rPr lang="en-US" altLang="en-US" sz="2800" dirty="0">
                <a:latin typeface="Arial" panose="020B0604020202020204" pitchFamily="34" charset="0"/>
                <a:cs typeface="Arial" panose="020B0604020202020204" pitchFamily="34" charset="0"/>
              </a:rPr>
              <a:t> u </a:t>
            </a:r>
            <a:r>
              <a:rPr lang="en-US" altLang="en-US" sz="2800" dirty="0" err="1">
                <a:latin typeface="Arial" panose="020B0604020202020204" pitchFamily="34" charset="0"/>
                <a:cs typeface="Arial" panose="020B0604020202020204" pitchFamily="34" charset="0"/>
              </a:rPr>
              <a:t>kući</a:t>
            </a:r>
            <a:r>
              <a:rPr lang="en-US" altLang="en-US" sz="2800" dirty="0">
                <a:latin typeface="Arial" panose="020B0604020202020204" pitchFamily="34" charset="0"/>
                <a:cs typeface="Arial" panose="020B0604020202020204" pitchFamily="34" charset="0"/>
              </a:rPr>
              <a:t>;</a:t>
            </a:r>
          </a:p>
          <a:p>
            <a:pPr lvl="1" eaLnBrk="1" hangingPunct="1">
              <a:lnSpc>
                <a:spcPct val="80000"/>
              </a:lnSpc>
            </a:pPr>
            <a:r>
              <a:rPr lang="en-US" altLang="en-US" sz="2800" b="1" dirty="0" err="1">
                <a:solidFill>
                  <a:srgbClr val="FF0000"/>
                </a:solidFill>
                <a:latin typeface="Arial" panose="020B0604020202020204" pitchFamily="34" charset="0"/>
                <a:cs typeface="Arial" panose="020B0604020202020204" pitchFamily="34" charset="0"/>
              </a:rPr>
              <a:t>Uvesti</a:t>
            </a:r>
            <a:r>
              <a:rPr lang="en-US" altLang="en-US" sz="2800" b="1" dirty="0">
                <a:solidFill>
                  <a:srgbClr val="FF0000"/>
                </a:solidFill>
                <a:latin typeface="Arial" panose="020B0604020202020204" pitchFamily="34" charset="0"/>
                <a:cs typeface="Arial" panose="020B0604020202020204" pitchFamily="34" charset="0"/>
              </a:rPr>
              <a:t> u </a:t>
            </a:r>
            <a:r>
              <a:rPr lang="en-US" altLang="en-US" sz="2800" b="1" dirty="0" err="1">
                <a:solidFill>
                  <a:srgbClr val="FF0000"/>
                </a:solidFill>
                <a:latin typeface="Arial" panose="020B0604020202020204" pitchFamily="34" charset="0"/>
                <a:cs typeface="Arial" panose="020B0604020202020204" pitchFamily="34" charset="0"/>
              </a:rPr>
              <a:t>rutinu</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da </a:t>
            </a:r>
            <a:r>
              <a:rPr lang="en-US" altLang="en-US" sz="2800" dirty="0" err="1">
                <a:latin typeface="Arial" panose="020B0604020202020204" pitchFamily="34" charset="0"/>
                <a:cs typeface="Arial" panose="020B0604020202020204" pitchFamily="34" charset="0"/>
              </a:rPr>
              <a:t>dete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pri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odlasku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iz</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kuće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ako</a:t>
            </a:r>
            <a:r>
              <a:rPr lang="en-US" altLang="en-US" sz="2800" dirty="0">
                <a:latin typeface="Arial" panose="020B0604020202020204" pitchFamily="34" charset="0"/>
                <a:cs typeface="Arial" panose="020B0604020202020204" pitchFamily="34" charset="0"/>
              </a:rPr>
              <a:t> to </a:t>
            </a:r>
            <a:r>
              <a:rPr lang="en-US" altLang="en-US" sz="2800" dirty="0" err="1">
                <a:latin typeface="Arial" panose="020B0604020202020204" pitchFamily="34" charset="0"/>
                <a:cs typeface="Arial" panose="020B0604020202020204" pitchFamily="34" charset="0"/>
              </a:rPr>
              <a:t>nije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rasporedu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školskih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vanškolskih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aktivnosti</a:t>
            </a:r>
            <a:r>
              <a:rPr lang="en-US" altLang="en-US" sz="2800" dirty="0">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saopštava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gde</a:t>
            </a:r>
            <a:r>
              <a:rPr lang="en-US" altLang="en-US" sz="2800" dirty="0">
                <a:solidFill>
                  <a:srgbClr val="FF0000"/>
                </a:solidFill>
                <a:latin typeface="Arial" panose="020B0604020202020204" pitchFamily="34" charset="0"/>
                <a:cs typeface="Arial" panose="020B0604020202020204" pitchFamily="34" charset="0"/>
              </a:rPr>
              <a:t> ide, do </a:t>
            </a:r>
            <a:r>
              <a:rPr lang="en-US" altLang="en-US" sz="2800" dirty="0" err="1">
                <a:solidFill>
                  <a:srgbClr val="FF0000"/>
                </a:solidFill>
                <a:latin typeface="Arial" panose="020B0604020202020204" pitchFamily="34" charset="0"/>
                <a:cs typeface="Arial" panose="020B0604020202020204" pitchFamily="34" charset="0"/>
              </a:rPr>
              <a:t>kada</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sa</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kim</a:t>
            </a:r>
            <a:r>
              <a:rPr lang="en-US" altLang="en-US" sz="2800" dirty="0">
                <a:solidFill>
                  <a:srgbClr val="FF0000"/>
                </a:solidFill>
                <a:latin typeface="Arial" panose="020B0604020202020204" pitchFamily="34" charset="0"/>
                <a:cs typeface="Arial" panose="020B0604020202020204" pitchFamily="34" charset="0"/>
              </a:rPr>
              <a:t>, da li </a:t>
            </a:r>
            <a:r>
              <a:rPr lang="en-US" altLang="en-US" sz="2800" dirty="0" err="1">
                <a:solidFill>
                  <a:srgbClr val="FF0000"/>
                </a:solidFill>
                <a:latin typeface="Arial" panose="020B0604020202020204" pitchFamily="34" charset="0"/>
                <a:cs typeface="Arial" panose="020B0604020202020204" pitchFamily="34" charset="0"/>
              </a:rPr>
              <a:t>će</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menjati</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mesto</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i</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solidFill>
                  <a:srgbClr val="FF0000"/>
                </a:solidFill>
                <a:latin typeface="Arial" panose="020B0604020202020204" pitchFamily="34" charset="0"/>
                <a:cs typeface="Arial" panose="020B0604020202020204" pitchFamily="34" charset="0"/>
              </a:rPr>
              <a:t>kako</a:t>
            </a:r>
            <a:r>
              <a:rPr lang="en-US" altLang="en-US" sz="2800" dirty="0">
                <a:solidFill>
                  <a:srgbClr val="FF0000"/>
                </a:solidFill>
                <a:latin typeface="Arial" panose="020B0604020202020204" pitchFamily="34" charset="0"/>
                <a:cs typeface="Arial" panose="020B0604020202020204" pitchFamily="34" charset="0"/>
              </a:rPr>
              <a:t> se </a:t>
            </a:r>
            <a:r>
              <a:rPr lang="en-US" altLang="en-US" sz="2800" dirty="0" err="1">
                <a:solidFill>
                  <a:srgbClr val="FF0000"/>
                </a:solidFill>
                <a:latin typeface="Arial" panose="020B0604020202020204" pitchFamily="34" charset="0"/>
                <a:cs typeface="Arial" panose="020B0604020202020204" pitchFamily="34" charset="0"/>
              </a:rPr>
              <a:t>vraća</a:t>
            </a:r>
            <a:r>
              <a:rPr lang="en-US" altLang="en-US" sz="2800" dirty="0">
                <a:solidFill>
                  <a:srgbClr val="FF0000"/>
                </a:solidFill>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ako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odlazi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iz</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stana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kada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niko</a:t>
            </a:r>
            <a:r>
              <a:rPr lang="en-US" altLang="en-US" sz="2800" dirty="0">
                <a:latin typeface="Arial" panose="020B0604020202020204" pitchFamily="34" charset="0"/>
                <a:cs typeface="Arial" panose="020B0604020202020204" pitchFamily="34" charset="0"/>
              </a:rPr>
              <a:t> od </a:t>
            </a:r>
            <a:r>
              <a:rPr lang="en-US" altLang="en-US" sz="2800" dirty="0" err="1">
                <a:latin typeface="Arial" panose="020B0604020202020204" pitchFamily="34" charset="0"/>
                <a:cs typeface="Arial" panose="020B0604020202020204" pitchFamily="34" charset="0"/>
              </a:rPr>
              <a:t>odraslih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nije</a:t>
            </a:r>
            <a:r>
              <a:rPr lang="en-US" altLang="en-US" sz="2800" dirty="0">
                <a:latin typeface="Arial" panose="020B0604020202020204" pitchFamily="34" charset="0"/>
                <a:cs typeface="Arial" panose="020B0604020202020204" pitchFamily="34" charset="0"/>
              </a:rPr>
              <a:t> u </a:t>
            </a:r>
            <a:r>
              <a:rPr lang="en-US" altLang="en-US" sz="2800" dirty="0" err="1">
                <a:latin typeface="Arial" panose="020B0604020202020204" pitchFamily="34" charset="0"/>
                <a:cs typeface="Arial" panose="020B0604020202020204" pitchFamily="34" charset="0"/>
              </a:rPr>
              <a:t>kući</a:t>
            </a: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šalje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poruku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telefonom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ili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ostavlja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napisanu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papiru</a:t>
            </a:r>
            <a:r>
              <a:rPr lang="en-US" altLang="en-US" sz="2800" dirty="0">
                <a:latin typeface="Arial" panose="020B0604020202020204" pitchFamily="34" charset="0"/>
                <a:cs typeface="Arial" panose="020B0604020202020204" pitchFamily="34" charset="0"/>
              </a:rPr>
              <a:t>;</a:t>
            </a:r>
          </a:p>
          <a:p>
            <a:pPr lvl="1" eaLnBrk="1" hangingPunct="1">
              <a:lnSpc>
                <a:spcPct val="80000"/>
              </a:lnSpc>
            </a:pPr>
            <a:r>
              <a:rPr lang="en-US" altLang="en-US" sz="2800" dirty="0" err="1">
                <a:latin typeface="Arial" panose="020B0604020202020204" pitchFamily="34" charset="0"/>
                <a:cs typeface="Arial" panose="020B0604020202020204" pitchFamily="34" charset="0"/>
              </a:rPr>
              <a:t>Roditelj</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treba</a:t>
            </a:r>
            <a:r>
              <a:rPr lang="en-US" altLang="en-US" sz="2800" dirty="0">
                <a:latin typeface="Arial" panose="020B0604020202020204" pitchFamily="34" charset="0"/>
                <a:cs typeface="Arial" panose="020B0604020202020204" pitchFamily="34" charset="0"/>
              </a:rPr>
              <a:t> da </a:t>
            </a:r>
            <a:r>
              <a:rPr lang="en-US" altLang="en-US" sz="2800" dirty="0" err="1">
                <a:latin typeface="Arial" panose="020B0604020202020204" pitchFamily="34" charset="0"/>
                <a:cs typeface="Arial" panose="020B0604020202020204" pitchFamily="34" charset="0"/>
              </a:rPr>
              <a:t>zna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ako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dete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koristi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bicikl</a:t>
            </a:r>
            <a:r>
              <a:rPr lang="en-US" altLang="en-US" sz="2800" dirty="0">
                <a:latin typeface="Arial" panose="020B0604020202020204" pitchFamily="34" charset="0"/>
                <a:cs typeface="Arial" panose="020B0604020202020204" pitchFamily="34" charset="0"/>
              </a:rPr>
              <a:t>, motor, </a:t>
            </a:r>
            <a:r>
              <a:rPr lang="en-US" altLang="en-US" sz="2800" dirty="0" err="1">
                <a:latin typeface="Arial" panose="020B0604020202020204" pitchFamily="34" charset="0"/>
                <a:cs typeface="Arial" panose="020B0604020202020204" pitchFamily="34" charset="0"/>
              </a:rPr>
              <a:t>ilu</a:t>
            </a:r>
            <a:r>
              <a:rPr lang="en-US" altLang="en-US" sz="2800" dirty="0">
                <a:latin typeface="Arial" panose="020B0604020202020204" pitchFamily="34" charset="0"/>
                <a:cs typeface="Arial" panose="020B0604020202020204" pitchFamily="34" charset="0"/>
              </a:rPr>
              <a:t> auto, </a:t>
            </a:r>
            <a:r>
              <a:rPr lang="en-US" altLang="en-US" sz="2800" dirty="0" err="1">
                <a:latin typeface="Arial" panose="020B0604020202020204" pitchFamily="34" charset="0"/>
                <a:cs typeface="Arial" panose="020B0604020202020204" pitchFamily="34" charset="0"/>
              </a:rPr>
              <a:t>kao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koga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prevozi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ili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ko</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prevozi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njihovo</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dete</a:t>
            </a:r>
            <a:r>
              <a:rPr lang="en-US" altLang="en-US" sz="2800" b="1" dirty="0">
                <a:solidFill>
                  <a:srgbClr val="FF0000"/>
                </a:solidFill>
                <a:latin typeface="Arial" panose="020B0604020202020204" pitchFamily="34" charset="0"/>
                <a:cs typeface="Arial" panose="020B0604020202020204" pitchFamily="34" charset="0"/>
              </a:rPr>
              <a:t>;</a:t>
            </a:r>
          </a:p>
          <a:p>
            <a:pPr lvl="1" eaLnBrk="1" hangingPunct="1">
              <a:lnSpc>
                <a:spcPct val="80000"/>
              </a:lnSpc>
            </a:pPr>
            <a:r>
              <a:rPr lang="en-US" altLang="en-US" sz="2800" dirty="0" err="1">
                <a:latin typeface="Arial" panose="020B0604020202020204" pitchFamily="34" charset="0"/>
                <a:cs typeface="Arial" panose="020B0604020202020204" pitchFamily="34" charset="0"/>
              </a:rPr>
              <a:t>Proveravati</a:t>
            </a:r>
            <a:r>
              <a:rPr lang="en-US" altLang="en-US" sz="2800" dirty="0">
                <a:latin typeface="Arial" panose="020B0604020202020204" pitchFamily="34" charset="0"/>
                <a:cs typeface="Arial" panose="020B0604020202020204" pitchFamily="34" charset="0"/>
              </a:rPr>
              <a:t> da li je </a:t>
            </a:r>
            <a:r>
              <a:rPr lang="en-US" altLang="en-US" sz="2800" dirty="0" err="1">
                <a:latin typeface="Arial" panose="020B0604020202020204" pitchFamily="34" charset="0"/>
                <a:cs typeface="Arial" panose="020B0604020202020204" pitchFamily="34" charset="0"/>
              </a:rPr>
              <a:t>dete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sobom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ponelo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napunjen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mobilni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telefon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poželjno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punjač</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sva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potrebna</a:t>
            </a:r>
            <a:r>
              <a:rPr lang="en-US" altLang="en-US" sz="2800" dirty="0">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lična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dokumenta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koliko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novca</a:t>
            </a:r>
            <a:r>
              <a:rPr lang="en-US" altLang="en-US" sz="2800" dirty="0">
                <a:latin typeface="Arial" panose="020B0604020202020204" pitchFamily="34" charset="0"/>
                <a:cs typeface="Arial" panose="020B0604020202020204" pitchFamily="34" charset="0"/>
              </a:rPr>
              <a:t>;</a:t>
            </a:r>
            <a:r>
              <a:rPr lang="sr-Cyrl-RS" altLang="en-US" sz="2800" dirty="0" smtClean="0">
                <a:latin typeface="Arial" panose="020B0604020202020204" pitchFamily="34" charset="0"/>
                <a:cs typeface="Arial" panose="020B0604020202020204" pitchFamily="34" charset="0"/>
              </a:rPr>
              <a:t> </a:t>
            </a:r>
            <a:endParaRPr lang="sr-Cyrl-RS" alt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7130" y="914400"/>
            <a:ext cx="3086100" cy="20574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429" t="5714" r="8572" b="5714"/>
          <a:stretch/>
        </p:blipFill>
        <p:spPr>
          <a:xfrm>
            <a:off x="9024784" y="3825081"/>
            <a:ext cx="3200400" cy="2362200"/>
          </a:xfrm>
          <a:prstGeom prst="rect">
            <a:avLst/>
          </a:prstGeom>
        </p:spPr>
      </p:pic>
    </p:spTree>
    <p:extLst>
      <p:ext uri="{BB962C8B-B14F-4D97-AF65-F5344CB8AC3E}">
        <p14:creationId xmlns:p14="http://schemas.microsoft.com/office/powerpoint/2010/main" val="351653159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4956" y="304800"/>
            <a:ext cx="9906000" cy="762000"/>
          </a:xfrm>
        </p:spPr>
        <p:txBody>
          <a:bodyPr/>
          <a:lstStyle/>
          <a:p>
            <a:pPr algn="ctr" eaLnBrk="1" hangingPunct="1"/>
            <a:r>
              <a:rPr lang="en-US" altLang="en-US" sz="3200" b="1" dirty="0" err="1">
                <a:latin typeface="Arial" panose="020B0604020202020204" pitchFamily="34" charset="0"/>
                <a:cs typeface="Arial" panose="020B0604020202020204" pitchFamily="34" charset="0"/>
              </a:rPr>
              <a:t>Roditeljske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strategije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korisne</a:t>
            </a:r>
            <a:r>
              <a:rPr lang="en-US" altLang="en-US" sz="3200" b="1" dirty="0">
                <a:latin typeface="Arial" panose="020B0604020202020204" pitchFamily="34" charset="0"/>
                <a:cs typeface="Arial" panose="020B0604020202020204" pitchFamily="34" charset="0"/>
              </a:rPr>
              <a:t> u </a:t>
            </a:r>
            <a:r>
              <a:rPr lang="en-US" altLang="en-US" sz="3200" b="1" dirty="0" err="1">
                <a:latin typeface="Arial" panose="020B0604020202020204" pitchFamily="34" charset="0"/>
                <a:cs typeface="Arial" panose="020B0604020202020204" pitchFamily="34" charset="0"/>
              </a:rPr>
              <a:t>prevenciji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zloupotrebe</a:t>
            </a:r>
            <a:r>
              <a:rPr lang="en-US" altLang="en-US" sz="3200" b="1" dirty="0">
                <a:latin typeface="Arial" panose="020B0604020202020204" pitchFamily="34" charset="0"/>
                <a:cs typeface="Arial" panose="020B0604020202020204" pitchFamily="34" charset="0"/>
              </a:rPr>
              <a:t> PAS </a:t>
            </a:r>
            <a:r>
              <a:rPr lang="en-US" altLang="en-US" sz="3200" b="1" dirty="0" err="1">
                <a:latin typeface="Arial" panose="020B0604020202020204" pitchFamily="34" charset="0"/>
                <a:cs typeface="Arial" panose="020B0604020202020204" pitchFamily="34" charset="0"/>
              </a:rPr>
              <a:t>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rizičnog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ponašanja</a:t>
            </a:r>
            <a:endParaRPr lang="en-US" altLang="en-US" sz="3200" b="1" dirty="0">
              <a:latin typeface="Arial" panose="020B0604020202020204" pitchFamily="34" charset="0"/>
              <a:cs typeface="Arial" panose="020B0604020202020204" pitchFamily="34" charset="0"/>
            </a:endParaRPr>
          </a:p>
        </p:txBody>
      </p:sp>
      <p:sp>
        <p:nvSpPr>
          <p:cNvPr id="28675" name="Rectangle 3"/>
          <p:cNvSpPr>
            <a:spLocks noGrp="1" noChangeArrowheads="1"/>
          </p:cNvSpPr>
          <p:nvPr>
            <p:ph type="body" idx="1"/>
          </p:nvPr>
        </p:nvSpPr>
        <p:spPr>
          <a:xfrm>
            <a:off x="-29495" y="1447800"/>
            <a:ext cx="12344400" cy="6324600"/>
          </a:xfrm>
        </p:spPr>
        <p:txBody>
          <a:bodyPr/>
          <a:lstStyle/>
          <a:p>
            <a:pPr eaLnBrk="1" hangingPunct="1">
              <a:lnSpc>
                <a:spcPct val="80000"/>
              </a:lnSpc>
            </a:pPr>
            <a:r>
              <a:rPr lang="en-US" altLang="en-US" sz="3200" b="1" dirty="0" err="1">
                <a:solidFill>
                  <a:srgbClr val="FF0000"/>
                </a:solidFill>
                <a:latin typeface="Arial" panose="020B0604020202020204" pitchFamily="34" charset="0"/>
                <a:cs typeface="Arial" panose="020B0604020202020204" pitchFamily="34" charset="0"/>
              </a:rPr>
              <a:t>Organizacija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nadzor</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provođenja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slobodnog</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vremena</a:t>
            </a:r>
            <a:endParaRPr lang="en-US" altLang="en-US" sz="3200" b="1" dirty="0">
              <a:solidFill>
                <a:srgbClr val="FF0000"/>
              </a:solidFill>
              <a:latin typeface="Arial" panose="020B0604020202020204" pitchFamily="34" charset="0"/>
              <a:cs typeface="Arial" panose="020B0604020202020204" pitchFamily="34" charset="0"/>
            </a:endParaRPr>
          </a:p>
          <a:p>
            <a:pPr lvl="1" eaLnBrk="1" hangingPunct="1">
              <a:lnSpc>
                <a:spcPct val="80000"/>
              </a:lnSpc>
            </a:pPr>
            <a:r>
              <a:rPr lang="en-US" altLang="en-US" sz="3200" dirty="0" err="1">
                <a:latin typeface="Arial" panose="020B0604020202020204" pitchFamily="34" charset="0"/>
                <a:cs typeface="Arial" panose="020B0604020202020204" pitchFamily="34" charset="0"/>
              </a:rPr>
              <a:t>Podsticati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aktivno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provođenje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slobodnog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vremena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kroz</a:t>
            </a:r>
            <a:r>
              <a:rPr lang="en-US" altLang="en-US" sz="3200" dirty="0">
                <a:latin typeface="Arial" panose="020B0604020202020204" pitchFamily="34" charset="0"/>
                <a:cs typeface="Arial" panose="020B0604020202020204" pitchFamily="34" charset="0"/>
              </a:rPr>
              <a:t>:</a:t>
            </a:r>
          </a:p>
          <a:p>
            <a:pPr marL="1430338" lvl="1" eaLnBrk="1" hangingPunct="1">
              <a:lnSpc>
                <a:spcPct val="80000"/>
              </a:lnSpc>
            </a:pPr>
            <a:r>
              <a:rPr lang="en-US" altLang="en-US" sz="2800" dirty="0" err="1">
                <a:latin typeface="Arial" panose="020B0604020202020204" pitchFamily="34" charset="0"/>
                <a:cs typeface="Arial" panose="020B0604020202020204" pitchFamily="34" charset="0"/>
              </a:rPr>
              <a:t>rekreaciju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sport, </a:t>
            </a:r>
          </a:p>
          <a:p>
            <a:pPr marL="1430338" lvl="1" eaLnBrk="1" hangingPunct="1">
              <a:lnSpc>
                <a:spcPct val="80000"/>
              </a:lnSpc>
            </a:pPr>
            <a:r>
              <a:rPr lang="en-US" altLang="en-US" sz="2800" dirty="0" err="1">
                <a:latin typeface="Arial" panose="020B0604020202020204" pitchFamily="34" charset="0"/>
                <a:cs typeface="Arial" panose="020B0604020202020204" pitchFamily="34" charset="0"/>
              </a:rPr>
              <a:t>učešće</a:t>
            </a:r>
            <a:r>
              <a:rPr lang="en-US" altLang="en-US" sz="2800" dirty="0">
                <a:latin typeface="Arial" panose="020B0604020202020204" pitchFamily="34" charset="0"/>
                <a:cs typeface="Arial" panose="020B0604020202020204" pitchFamily="34" charset="0"/>
              </a:rPr>
              <a:t> u </a:t>
            </a:r>
            <a:r>
              <a:rPr lang="en-US" altLang="en-US" sz="2800" dirty="0" err="1">
                <a:latin typeface="Arial" panose="020B0604020202020204" pitchFamily="34" charset="0"/>
                <a:cs typeface="Arial" panose="020B0604020202020204" pitchFamily="34" charset="0"/>
              </a:rPr>
              <a:t>školskim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sekcijama</a:t>
            </a:r>
            <a:r>
              <a:rPr lang="en-US" altLang="en-US" sz="2800" dirty="0">
                <a:latin typeface="Arial" panose="020B0604020202020204" pitchFamily="34" charset="0"/>
                <a:cs typeface="Arial" panose="020B0604020202020204" pitchFamily="34" charset="0"/>
              </a:rPr>
              <a:t>, </a:t>
            </a:r>
          </a:p>
          <a:p>
            <a:pPr marL="1430338" lvl="1" eaLnBrk="1" hangingPunct="1">
              <a:lnSpc>
                <a:spcPct val="80000"/>
              </a:lnSpc>
            </a:pPr>
            <a:r>
              <a:rPr lang="en-US" altLang="en-US" sz="2800" dirty="0" err="1">
                <a:latin typeface="Arial" panose="020B0604020202020204" pitchFamily="34" charset="0"/>
                <a:cs typeface="Arial" panose="020B0604020202020204" pitchFamily="34" charset="0"/>
              </a:rPr>
              <a:t>učenje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stranog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jezika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izražavanja</a:t>
            </a:r>
            <a:r>
              <a:rPr lang="en-US" altLang="en-US" sz="2800" dirty="0">
                <a:latin typeface="Arial" panose="020B0604020202020204" pitchFamily="34" charset="0"/>
                <a:cs typeface="Arial" panose="020B0604020202020204" pitchFamily="34" charset="0"/>
              </a:rPr>
              <a:t> u </a:t>
            </a:r>
            <a:r>
              <a:rPr lang="en-US" altLang="en-US" sz="2800" dirty="0" err="1">
                <a:latin typeface="Arial" panose="020B0604020202020204" pitchFamily="34" charset="0"/>
                <a:cs typeface="Arial" panose="020B0604020202020204" pitchFamily="34" charset="0"/>
              </a:rPr>
              <a:t>umetnosti</a:t>
            </a:r>
            <a:r>
              <a:rPr lang="en-US" altLang="en-US" sz="2800" dirty="0">
                <a:latin typeface="Arial" panose="020B0604020202020204" pitchFamily="34" charset="0"/>
                <a:cs typeface="Arial" panose="020B0604020202020204" pitchFamily="34" charset="0"/>
              </a:rPr>
              <a:t>, </a:t>
            </a:r>
          </a:p>
          <a:p>
            <a:pPr marL="1430338" lvl="1" eaLnBrk="1" hangingPunct="1">
              <a:lnSpc>
                <a:spcPct val="80000"/>
              </a:lnSpc>
            </a:pPr>
            <a:r>
              <a:rPr lang="en-US" altLang="en-US" sz="2800" dirty="0" err="1">
                <a:latin typeface="Arial" panose="020B0604020202020204" pitchFamily="34" charset="0"/>
                <a:cs typeface="Arial" panose="020B0604020202020204" pitchFamily="34" charset="0"/>
              </a:rPr>
              <a:t>članstvo</a:t>
            </a:r>
            <a:r>
              <a:rPr lang="en-US" altLang="en-US" sz="2800" dirty="0">
                <a:latin typeface="Arial" panose="020B0604020202020204" pitchFamily="34" charset="0"/>
                <a:cs typeface="Arial" panose="020B0604020202020204" pitchFamily="34" charset="0"/>
              </a:rPr>
              <a:t> u </a:t>
            </a:r>
            <a:r>
              <a:rPr lang="en-US" altLang="en-US" sz="2800" dirty="0" err="1">
                <a:latin typeface="Arial" panose="020B0604020202020204" pitchFamily="34" charset="0"/>
                <a:cs typeface="Arial" panose="020B0604020202020204" pitchFamily="34" charset="0"/>
              </a:rPr>
              <a:t>omladinskim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udruženjima</a:t>
            </a:r>
            <a:r>
              <a:rPr lang="en-US" altLang="en-US" sz="2800" dirty="0">
                <a:latin typeface="Arial" panose="020B0604020202020204" pitchFamily="34" charset="0"/>
                <a:cs typeface="Arial" panose="020B0604020202020204" pitchFamily="34" charset="0"/>
              </a:rPr>
              <a:t>, KUD, </a:t>
            </a:r>
            <a:r>
              <a:rPr lang="en-US" altLang="en-US" sz="2800" dirty="0" err="1">
                <a:latin typeface="Arial" panose="020B0604020202020204" pitchFamily="34" charset="0"/>
                <a:cs typeface="Arial" panose="020B0604020202020204" pitchFamily="34" charset="0"/>
              </a:rPr>
              <a:t>Društvu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gorana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Izviđačima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Crvenom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krstu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planinarima</a:t>
            </a:r>
            <a:r>
              <a:rPr lang="en-US" altLang="en-US" sz="2800" dirty="0">
                <a:latin typeface="Arial" panose="020B0604020202020204" pitchFamily="34" charset="0"/>
                <a:cs typeface="Arial" panose="020B0604020202020204" pitchFamily="34" charset="0"/>
              </a:rPr>
              <a:t>... </a:t>
            </a:r>
          </a:p>
          <a:p>
            <a:pPr marL="1430338" lvl="1" eaLnBrk="1" hangingPunct="1">
              <a:lnSpc>
                <a:spcPct val="80000"/>
              </a:lnSpc>
            </a:pPr>
            <a:r>
              <a:rPr lang="en-US" altLang="en-US" sz="2800" dirty="0" err="1">
                <a:latin typeface="Arial" panose="020B0604020202020204" pitchFamily="34" charset="0"/>
                <a:cs typeface="Arial" panose="020B0604020202020204" pitchFamily="34" charset="0"/>
              </a:rPr>
              <a:t>članstvo</a:t>
            </a:r>
            <a:r>
              <a:rPr lang="en-US" altLang="en-US" sz="2800" dirty="0">
                <a:latin typeface="Arial" panose="020B0604020202020204" pitchFamily="34" charset="0"/>
                <a:cs typeface="Arial" panose="020B0604020202020204" pitchFamily="34" charset="0"/>
              </a:rPr>
              <a:t> u </a:t>
            </a:r>
            <a:r>
              <a:rPr lang="en-US" altLang="en-US" sz="2800" dirty="0" err="1">
                <a:latin typeface="Arial" panose="020B0604020202020204" pitchFamily="34" charset="0"/>
                <a:cs typeface="Arial" panose="020B0604020202020204" pitchFamily="34" charset="0"/>
              </a:rPr>
              <a:t>udruženjima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građana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koja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su</a:t>
            </a:r>
            <a:r>
              <a:rPr lang="en-US" altLang="en-US" sz="2800" dirty="0">
                <a:latin typeface="Arial" panose="020B0604020202020204" pitchFamily="34" charset="0"/>
                <a:cs typeface="Arial" panose="020B0604020202020204" pitchFamily="34" charset="0"/>
              </a:rPr>
              <a:t> u APR-u </a:t>
            </a:r>
            <a:r>
              <a:rPr lang="en-US" altLang="en-US" sz="2800" dirty="0" err="1">
                <a:latin typeface="Arial" panose="020B0604020202020204" pitchFamily="34" charset="0"/>
                <a:cs typeface="Arial" panose="020B0604020202020204" pitchFamily="34" charset="0"/>
              </a:rPr>
              <a:t>registrovana</a:t>
            </a:r>
            <a:r>
              <a:rPr lang="en-US" altLang="en-US" sz="2800" dirty="0">
                <a:latin typeface="Arial" panose="020B0604020202020204" pitchFamily="34" charset="0"/>
                <a:cs typeface="Arial" panose="020B0604020202020204" pitchFamily="34" charset="0"/>
              </a:rPr>
              <a:t> da </a:t>
            </a:r>
            <a:r>
              <a:rPr lang="en-US" altLang="en-US" sz="2800" dirty="0" err="1">
                <a:latin typeface="Arial" panose="020B0604020202020204" pitchFamily="34" charset="0"/>
                <a:cs typeface="Arial" panose="020B0604020202020204" pitchFamily="34" charset="0"/>
              </a:rPr>
              <a:t>mogu</a:t>
            </a:r>
            <a:r>
              <a:rPr lang="en-US" altLang="en-US" sz="2800" dirty="0">
                <a:latin typeface="Arial" panose="020B0604020202020204" pitchFamily="34" charset="0"/>
                <a:cs typeface="Arial" panose="020B0604020202020204" pitchFamily="34" charset="0"/>
              </a:rPr>
              <a:t> da </a:t>
            </a:r>
            <a:r>
              <a:rPr lang="en-US" altLang="en-US" sz="2800" dirty="0" err="1">
                <a:latin typeface="Arial" panose="020B0604020202020204" pitchFamily="34" charset="0"/>
                <a:cs typeface="Arial" panose="020B0604020202020204" pitchFamily="34" charset="0"/>
              </a:rPr>
              <a:t>rade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mlađima</a:t>
            </a:r>
            <a:r>
              <a:rPr lang="en-US" altLang="en-US" sz="2800" dirty="0">
                <a:latin typeface="Arial" panose="020B0604020202020204" pitchFamily="34" charset="0"/>
                <a:cs typeface="Arial" panose="020B0604020202020204" pitchFamily="34" charset="0"/>
              </a:rPr>
              <a:t> od 18 </a:t>
            </a:r>
            <a:r>
              <a:rPr lang="en-US" altLang="en-US" sz="2800" dirty="0" err="1">
                <a:latin typeface="Arial" panose="020B0604020202020204" pitchFamily="34" charset="0"/>
                <a:cs typeface="Arial" panose="020B0604020202020204" pitchFamily="34" charset="0"/>
              </a:rPr>
              <a:t>godina</a:t>
            </a:r>
            <a:r>
              <a:rPr lang="en-US" altLang="en-US" sz="2800" dirty="0">
                <a:latin typeface="Arial" panose="020B0604020202020204" pitchFamily="34" charset="0"/>
                <a:cs typeface="Arial" panose="020B0604020202020204" pitchFamily="34" charset="0"/>
              </a:rPr>
              <a:t>, </a:t>
            </a:r>
          </a:p>
          <a:p>
            <a:pPr marL="1430338" lvl="1" eaLnBrk="1" hangingPunct="1">
              <a:lnSpc>
                <a:spcPct val="80000"/>
              </a:lnSpc>
            </a:pPr>
            <a:r>
              <a:rPr lang="en-US" altLang="en-US" sz="2800" dirty="0" err="1">
                <a:latin typeface="Arial" panose="020B0604020202020204" pitchFamily="34" charset="0"/>
                <a:cs typeface="Arial" panose="020B0604020202020204" pitchFamily="34" charset="0"/>
              </a:rPr>
              <a:t>volontiranje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pri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konfesijama</a:t>
            </a:r>
            <a:r>
              <a:rPr lang="en-US" altLang="en-US" sz="2800" dirty="0">
                <a:latin typeface="Arial" panose="020B0604020202020204" pitchFamily="34" charset="0"/>
                <a:cs typeface="Arial" panose="020B0604020202020204" pitchFamily="34" charset="0"/>
              </a:rPr>
              <a:t>, </a:t>
            </a:r>
          </a:p>
          <a:p>
            <a:pPr marL="1430338" lvl="1" eaLnBrk="1" hangingPunct="1">
              <a:lnSpc>
                <a:spcPct val="80000"/>
              </a:lnSpc>
            </a:pPr>
            <a:r>
              <a:rPr lang="en-US" altLang="en-US" sz="2800" dirty="0" err="1">
                <a:latin typeface="Arial" panose="020B0604020202020204" pitchFamily="34" charset="0"/>
                <a:cs typeface="Arial" panose="020B0604020202020204" pitchFamily="34" charset="0"/>
              </a:rPr>
              <a:t>pomoć</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bakama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dekama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komšijama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drugovima</a:t>
            </a:r>
            <a:r>
              <a:rPr lang="en-US" alt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57013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152400"/>
            <a:ext cx="11811000" cy="1295400"/>
          </a:xfrm>
        </p:spPr>
        <p:txBody>
          <a:bodyPr/>
          <a:lstStyle/>
          <a:p>
            <a:pPr lvl="2" algn="ctr" eaLnBrk="1" hangingPunct="1">
              <a:lnSpc>
                <a:spcPct val="80000"/>
              </a:lnSpc>
              <a:buNone/>
            </a:pPr>
            <a:r>
              <a:rPr lang="sr-Cyrl-RS" altLang="en-US" sz="3200" b="1" dirty="0">
                <a:solidFill>
                  <a:srgbClr val="FF0000"/>
                </a:solidFill>
                <a:latin typeface="Arial" panose="020B0604020202020204" pitchFamily="34" charset="0"/>
                <a:cs typeface="Arial" panose="020B0604020202020204" pitchFamily="34" charset="0"/>
              </a:rPr>
              <a:t>ОПРЕЗ је потребан и када подстичемо децу на физичку активност, правилну исхрану и активно провођење слободног времена, јер постоји/е</a:t>
            </a:r>
            <a:r>
              <a:rPr lang="sr-Cyrl-RS" altLang="en-US" sz="3200" b="1" dirty="0">
                <a:latin typeface="Arial" panose="020B0604020202020204" pitchFamily="34" charset="0"/>
                <a:cs typeface="Arial" panose="020B0604020202020204" pitchFamily="34" charset="0"/>
              </a:rPr>
              <a:t>: </a:t>
            </a:r>
            <a:endParaRPr lang="sr-Cyrl-RS" altLang="en-US" sz="3200" b="1" dirty="0">
              <a:latin typeface="Arial" panose="020B0604020202020204" pitchFamily="34" charset="0"/>
              <a:cs typeface="Arial" panose="020B0604020202020204" pitchFamily="34" charset="0"/>
            </a:endParaRPr>
          </a:p>
        </p:txBody>
      </p:sp>
      <p:sp>
        <p:nvSpPr>
          <p:cNvPr id="28675" name="Rectangle 3"/>
          <p:cNvSpPr>
            <a:spLocks noGrp="1" noChangeArrowheads="1"/>
          </p:cNvSpPr>
          <p:nvPr>
            <p:ph type="body" idx="1"/>
          </p:nvPr>
        </p:nvSpPr>
        <p:spPr>
          <a:xfrm>
            <a:off x="228600" y="1600200"/>
            <a:ext cx="11811000" cy="4724400"/>
          </a:xfrm>
        </p:spPr>
        <p:txBody>
          <a:bodyPr/>
          <a:lstStyle/>
          <a:p>
            <a:pPr marL="0" lvl="2" indent="7938" eaLnBrk="1" hangingPunct="1">
              <a:lnSpc>
                <a:spcPct val="80000"/>
              </a:lnSpc>
              <a:buNone/>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Zloupotreba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preparata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lekova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za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jačanje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muskulature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steroida</a:t>
            </a:r>
            <a:r>
              <a:rPr lang="en-US" altLang="en-US" sz="3200" dirty="0">
                <a:latin typeface="Arial" panose="020B0604020202020204" pitchFamily="34" charset="0"/>
                <a:cs typeface="Arial" panose="020B0604020202020204" pitchFamily="34" charset="0"/>
              </a:rPr>
              <a:t>);</a:t>
            </a:r>
          </a:p>
          <a:p>
            <a:pPr marL="0" lvl="2" indent="7938" eaLnBrk="1" hangingPunct="1">
              <a:lnSpc>
                <a:spcPct val="80000"/>
              </a:lnSpc>
              <a:buNone/>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Zloupotreba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preparata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vitaminima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mineralima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belančevinama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kofeinom</a:t>
            </a:r>
            <a:r>
              <a:rPr lang="en-US" altLang="en-US" sz="3200" dirty="0">
                <a:latin typeface="Arial" panose="020B0604020202020204" pitchFamily="34" charset="0"/>
                <a:cs typeface="Arial" panose="020B0604020202020204" pitchFamily="34" charset="0"/>
              </a:rPr>
              <a:t>...</a:t>
            </a:r>
          </a:p>
          <a:p>
            <a:pPr marL="0" lvl="2" indent="7938" eaLnBrk="1" hangingPunct="1">
              <a:lnSpc>
                <a:spcPct val="80000"/>
              </a:lnSpc>
              <a:buNone/>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Sekte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koje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često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registrovane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udruženja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građana</a:t>
            </a:r>
            <a:r>
              <a:rPr lang="en-US" altLang="en-US" sz="3200" dirty="0">
                <a:latin typeface="Arial" panose="020B0604020202020204" pitchFamily="34" charset="0"/>
                <a:cs typeface="Arial" panose="020B0604020202020204" pitchFamily="34" charset="0"/>
              </a:rPr>
              <a:t>;</a:t>
            </a:r>
          </a:p>
          <a:p>
            <a:pPr marL="0" lvl="2" indent="7938" eaLnBrk="1" hangingPunct="1">
              <a:lnSpc>
                <a:spcPct val="80000"/>
              </a:lnSpc>
              <a:buNone/>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Rizik</a:t>
            </a:r>
            <a:r>
              <a:rPr lang="en-US" altLang="en-US" sz="3200" dirty="0">
                <a:latin typeface="Arial" panose="020B0604020202020204" pitchFamily="34" charset="0"/>
                <a:cs typeface="Arial" panose="020B0604020202020204" pitchFamily="34" charset="0"/>
              </a:rPr>
              <a:t> od </a:t>
            </a:r>
            <a:r>
              <a:rPr lang="en-US" altLang="en-US" sz="3200" dirty="0" err="1">
                <a:latin typeface="Arial" panose="020B0604020202020204" pitchFamily="34" charset="0"/>
                <a:cs typeface="Arial" panose="020B0604020202020204" pitchFamily="34" charset="0"/>
              </a:rPr>
              <a:t>poremećaja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ishrane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anoreksija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bulimija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ortoreksija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bigoreksija</a:t>
            </a:r>
            <a:r>
              <a:rPr lang="en-US" altLang="en-US" sz="3200" dirty="0">
                <a:latin typeface="Arial" panose="020B0604020202020204" pitchFamily="34" charset="0"/>
                <a:cs typeface="Arial" panose="020B0604020202020204" pitchFamily="34" charset="0"/>
              </a:rPr>
              <a:t>...</a:t>
            </a:r>
          </a:p>
          <a:p>
            <a:pPr marL="0" lvl="2" indent="7938" eaLnBrk="1" hangingPunct="1">
              <a:lnSpc>
                <a:spcPct val="80000"/>
              </a:lnSpc>
              <a:buNone/>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Visokorizični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sportovi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preterana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fizička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aktivnost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kao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zavisnost</a:t>
            </a:r>
            <a:r>
              <a:rPr lang="en-US" altLang="en-US" sz="3200" dirty="0">
                <a:latin typeface="Arial" panose="020B0604020202020204" pitchFamily="34" charset="0"/>
                <a:cs typeface="Arial" panose="020B0604020202020204" pitchFamily="34" charset="0"/>
              </a:rPr>
              <a:t> od </a:t>
            </a:r>
            <a:r>
              <a:rPr lang="en-US" altLang="en-US" sz="3200" dirty="0" err="1">
                <a:latin typeface="Arial" panose="020B0604020202020204" pitchFamily="34" charset="0"/>
                <a:cs typeface="Arial" panose="020B0604020202020204" pitchFamily="34" charset="0"/>
              </a:rPr>
              <a:t>fizičke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aktivnosti</a:t>
            </a:r>
            <a:r>
              <a:rPr lang="en-US"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16606363"/>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85800" y="152400"/>
            <a:ext cx="10896600" cy="762000"/>
          </a:xfrm>
        </p:spPr>
        <p:txBody>
          <a:bodyPr/>
          <a:lstStyle/>
          <a:p>
            <a:pPr algn="ctr" eaLnBrk="1" hangingPunct="1"/>
            <a:r>
              <a:rPr lang="en-US" altLang="en-US" sz="3200" b="1" dirty="0" err="1">
                <a:latin typeface="Arial" panose="020B0604020202020204" pitchFamily="34" charset="0"/>
                <a:cs typeface="Arial" panose="020B0604020202020204" pitchFamily="34" charset="0"/>
              </a:rPr>
              <a:t>Roditeljske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strategije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korisne</a:t>
            </a:r>
            <a:r>
              <a:rPr lang="en-US" altLang="en-US" sz="3200" b="1" dirty="0">
                <a:latin typeface="Arial" panose="020B0604020202020204" pitchFamily="34" charset="0"/>
                <a:cs typeface="Arial" panose="020B0604020202020204" pitchFamily="34" charset="0"/>
              </a:rPr>
              <a:t> u </a:t>
            </a:r>
            <a:r>
              <a:rPr lang="en-US" altLang="en-US" sz="3200" b="1" dirty="0" err="1">
                <a:latin typeface="Arial" panose="020B0604020202020204" pitchFamily="34" charset="0"/>
                <a:cs typeface="Arial" panose="020B0604020202020204" pitchFamily="34" charset="0"/>
              </a:rPr>
              <a:t>prevenciji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zloupotrebe</a:t>
            </a:r>
            <a:r>
              <a:rPr lang="en-US" altLang="en-US" sz="3200" b="1" dirty="0">
                <a:latin typeface="Arial" panose="020B0604020202020204" pitchFamily="34" charset="0"/>
                <a:cs typeface="Arial" panose="020B0604020202020204" pitchFamily="34" charset="0"/>
              </a:rPr>
              <a:t> PAS </a:t>
            </a:r>
            <a:r>
              <a:rPr lang="en-US" altLang="en-US" sz="3200" b="1" dirty="0" err="1">
                <a:latin typeface="Arial" panose="020B0604020202020204" pitchFamily="34" charset="0"/>
                <a:cs typeface="Arial" panose="020B0604020202020204" pitchFamily="34" charset="0"/>
              </a:rPr>
              <a:t>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rizičnog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ponašanja</a:t>
            </a:r>
            <a:endParaRPr lang="en-US" altLang="en-US" sz="3200" b="1" dirty="0">
              <a:latin typeface="Arial" panose="020B0604020202020204" pitchFamily="34" charset="0"/>
              <a:cs typeface="Arial" panose="020B0604020202020204" pitchFamily="34" charset="0"/>
            </a:endParaRPr>
          </a:p>
        </p:txBody>
      </p:sp>
      <p:sp>
        <p:nvSpPr>
          <p:cNvPr id="29699" name="Rectangle 3"/>
          <p:cNvSpPr>
            <a:spLocks noGrp="1" noChangeArrowheads="1"/>
          </p:cNvSpPr>
          <p:nvPr>
            <p:ph type="body" idx="4294967295"/>
          </p:nvPr>
        </p:nvSpPr>
        <p:spPr>
          <a:xfrm>
            <a:off x="0" y="914400"/>
            <a:ext cx="11887200" cy="5745163"/>
          </a:xfrm>
        </p:spPr>
        <p:txBody>
          <a:bodyPr/>
          <a:lstStyle/>
          <a:p>
            <a:pPr eaLnBrk="1" hangingPunct="1"/>
            <a:r>
              <a:rPr lang="en-US" altLang="en-US" b="1" dirty="0" err="1">
                <a:solidFill>
                  <a:srgbClr val="FF0000"/>
                </a:solidFill>
                <a:latin typeface="Arial" panose="020B0604020202020204" pitchFamily="34" charset="0"/>
                <a:cs typeface="Arial" panose="020B0604020202020204" pitchFamily="34" charset="0"/>
              </a:rPr>
              <a:t>Organizacija</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i</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nadzor</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provođenja</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slobodnog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vremena</a:t>
            </a:r>
            <a:endParaRPr lang="en-US" altLang="en-US" b="1" dirty="0">
              <a:solidFill>
                <a:srgbClr val="FF0000"/>
              </a:solidFill>
              <a:latin typeface="Arial" panose="020B0604020202020204" pitchFamily="34" charset="0"/>
              <a:cs typeface="Arial" panose="020B0604020202020204" pitchFamily="34" charset="0"/>
            </a:endParaRPr>
          </a:p>
          <a:p>
            <a:pPr lvl="1" eaLnBrk="1" hangingPunct="1"/>
            <a:r>
              <a:rPr lang="en-US" altLang="en-US" sz="2700" dirty="0" err="1">
                <a:latin typeface="Arial" panose="020B0604020202020204" pitchFamily="34" charset="0"/>
                <a:cs typeface="Arial" panose="020B0604020202020204" pitchFamily="34" charset="0"/>
              </a:rPr>
              <a:t>Nadzirati</a:t>
            </a:r>
            <a:r>
              <a:rPr lang="en-US" altLang="en-US" sz="2700" dirty="0">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broj</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časova</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koje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dete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provodi</a:t>
            </a:r>
            <a:r>
              <a:rPr lang="en-US" altLang="en-US" sz="2700" dirty="0">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za</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računarom</a:t>
            </a:r>
            <a:r>
              <a:rPr lang="en-US" altLang="en-US" sz="2700" b="1" dirty="0">
                <a:solidFill>
                  <a:srgbClr val="FF0000"/>
                </a:solidFill>
                <a:latin typeface="Arial" panose="020B0604020202020204" pitchFamily="34" charset="0"/>
                <a:cs typeface="Arial" panose="020B0604020202020204" pitchFamily="34" charset="0"/>
              </a:rPr>
              <a:t> u </a:t>
            </a:r>
            <a:r>
              <a:rPr lang="en-US" altLang="en-US" sz="2700" b="1" dirty="0" err="1">
                <a:solidFill>
                  <a:srgbClr val="FF0000"/>
                </a:solidFill>
                <a:latin typeface="Arial" panose="020B0604020202020204" pitchFamily="34" charset="0"/>
                <a:cs typeface="Arial" panose="020B0604020202020204" pitchFamily="34" charset="0"/>
              </a:rPr>
              <a:t>svrhu</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b="1" dirty="0" err="1">
                <a:solidFill>
                  <a:srgbClr val="FF0000"/>
                </a:solidFill>
                <a:latin typeface="Arial" panose="020B0604020202020204" pitchFamily="34" charset="0"/>
                <a:cs typeface="Arial" panose="020B0604020202020204" pitchFamily="34" charset="0"/>
              </a:rPr>
              <a:t>zabave</a:t>
            </a:r>
            <a:r>
              <a:rPr lang="en-US" altLang="en-US" sz="2700" b="1" dirty="0">
                <a:solidFill>
                  <a:srgbClr val="FF0000"/>
                </a:solidFill>
                <a:latin typeface="Arial" panose="020B0604020202020204" pitchFamily="34" charset="0"/>
                <a:cs typeface="Arial" panose="020B0604020202020204" pitchFamily="34" charset="0"/>
              </a:rPr>
              <a:t> </a:t>
            </a:r>
            <a:r>
              <a:rPr lang="en-US" altLang="en-US" sz="2700" dirty="0">
                <a:solidFill>
                  <a:srgbClr val="FF0000"/>
                </a:solidFill>
                <a:latin typeface="Arial" panose="020B0604020202020204" pitchFamily="34" charset="0"/>
                <a:cs typeface="Arial" panose="020B0604020202020204" pitchFamily="34" charset="0"/>
              </a:rPr>
              <a:t>(SZO </a:t>
            </a:r>
            <a:r>
              <a:rPr lang="en-US" altLang="en-US" sz="2700" dirty="0" err="1">
                <a:solidFill>
                  <a:srgbClr val="FF0000"/>
                </a:solidFill>
                <a:latin typeface="Arial" panose="020B0604020202020204" pitchFamily="34" charset="0"/>
                <a:cs typeface="Arial" panose="020B0604020202020204" pitchFamily="34" charset="0"/>
              </a:rPr>
              <a:t>smatra</a:t>
            </a:r>
            <a:r>
              <a:rPr lang="en-US" altLang="en-US" sz="2700" dirty="0">
                <a:solidFill>
                  <a:srgbClr val="FF0000"/>
                </a:solidFill>
                <a:latin typeface="Arial" panose="020B0604020202020204" pitchFamily="34" charset="0"/>
                <a:cs typeface="Arial" panose="020B0604020202020204" pitchFamily="34" charset="0"/>
              </a:rPr>
              <a:t> da je </a:t>
            </a:r>
            <a:r>
              <a:rPr lang="en-US" altLang="en-US" sz="2700" dirty="0" err="1">
                <a:solidFill>
                  <a:srgbClr val="FF0000"/>
                </a:solidFill>
                <a:latin typeface="Arial" panose="020B0604020202020204" pitchFamily="34" charset="0"/>
                <a:cs typeface="Arial" panose="020B0604020202020204" pitchFamily="34" charset="0"/>
              </a:rPr>
              <a:t>više</a:t>
            </a:r>
            <a:r>
              <a:rPr lang="en-US" altLang="en-US" sz="2700" dirty="0">
                <a:solidFill>
                  <a:srgbClr val="FF0000"/>
                </a:solidFill>
                <a:latin typeface="Arial" panose="020B0604020202020204" pitchFamily="34" charset="0"/>
                <a:cs typeface="Arial" panose="020B0604020202020204" pitchFamily="34" charset="0"/>
              </a:rPr>
              <a:t> od 1 </a:t>
            </a:r>
            <a:r>
              <a:rPr lang="en-US" altLang="en-US" sz="2700" dirty="0" err="1">
                <a:solidFill>
                  <a:srgbClr val="FF0000"/>
                </a:solidFill>
                <a:latin typeface="Arial" panose="020B0604020202020204" pitchFamily="34" charset="0"/>
                <a:cs typeface="Arial" panose="020B0604020202020204" pitchFamily="34" charset="0"/>
              </a:rPr>
              <a:t>čas</a:t>
            </a:r>
            <a:r>
              <a:rPr lang="en-US" altLang="en-US" sz="2700" dirty="0">
                <a:solidFill>
                  <a:srgbClr val="FF0000"/>
                </a:solidFill>
                <a:latin typeface="Arial" panose="020B0604020202020204" pitchFamily="34" charset="0"/>
                <a:cs typeface="Arial" panose="020B0604020202020204" pitchFamily="34" charset="0"/>
              </a:rPr>
              <a:t> </a:t>
            </a:r>
            <a:r>
              <a:rPr lang="en-US" altLang="en-US" sz="2700" dirty="0" err="1">
                <a:solidFill>
                  <a:srgbClr val="FF0000"/>
                </a:solidFill>
                <a:latin typeface="Arial" panose="020B0604020202020204" pitchFamily="34" charset="0"/>
                <a:cs typeface="Arial" panose="020B0604020202020204" pitchFamily="34" charset="0"/>
              </a:rPr>
              <a:t>dnevno</a:t>
            </a:r>
            <a:r>
              <a:rPr lang="en-US" altLang="en-US" sz="2700" dirty="0">
                <a:solidFill>
                  <a:srgbClr val="FF0000"/>
                </a:solidFill>
                <a:latin typeface="Arial" panose="020B0604020202020204" pitchFamily="34" charset="0"/>
                <a:cs typeface="Arial" panose="020B0604020202020204" pitchFamily="34" charset="0"/>
              </a:rPr>
              <a:t> </a:t>
            </a:r>
            <a:r>
              <a:rPr lang="en-US" altLang="en-US" sz="2700" dirty="0" err="1">
                <a:solidFill>
                  <a:srgbClr val="FF0000"/>
                </a:solidFill>
                <a:latin typeface="Arial" panose="020B0604020202020204" pitchFamily="34" charset="0"/>
                <a:cs typeface="Arial" panose="020B0604020202020204" pitchFamily="34" charset="0"/>
              </a:rPr>
              <a:t>moguće</a:t>
            </a:r>
            <a:r>
              <a:rPr lang="en-US" altLang="en-US" sz="2700" dirty="0">
                <a:solidFill>
                  <a:srgbClr val="FF0000"/>
                </a:solidFill>
                <a:latin typeface="Arial" panose="020B0604020202020204" pitchFamily="34" charset="0"/>
                <a:cs typeface="Arial" panose="020B0604020202020204" pitchFamily="34" charset="0"/>
              </a:rPr>
              <a:t> </a:t>
            </a:r>
            <a:r>
              <a:rPr lang="en-US" altLang="en-US" sz="2700" dirty="0" err="1">
                <a:solidFill>
                  <a:srgbClr val="FF0000"/>
                </a:solidFill>
                <a:latin typeface="Arial" panose="020B0604020202020204" pitchFamily="34" charset="0"/>
                <a:cs typeface="Arial" panose="020B0604020202020204" pitchFamily="34" charset="0"/>
              </a:rPr>
              <a:t>štetno</a:t>
            </a:r>
            <a:r>
              <a:rPr lang="en-US" altLang="en-US" sz="2700" dirty="0">
                <a:solidFill>
                  <a:srgbClr val="FF0000"/>
                </a:solidFill>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TV-om (</a:t>
            </a:r>
            <a:r>
              <a:rPr lang="en-US" altLang="en-US" sz="2700" dirty="0" err="1">
                <a:latin typeface="Arial" panose="020B0604020202020204" pitchFamily="34" charset="0"/>
                <a:cs typeface="Arial" panose="020B0604020202020204" pitchFamily="34" charset="0"/>
              </a:rPr>
              <a:t>slično</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vreme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kao</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sadržaje</a:t>
            </a:r>
            <a:r>
              <a:rPr lang="en-US" altLang="en-US" sz="2700" dirty="0">
                <a:latin typeface="Arial" panose="020B0604020202020204" pitchFamily="34" charset="0"/>
                <a:cs typeface="Arial" panose="020B0604020202020204" pitchFamily="34" charset="0"/>
              </a:rPr>
              <a:t>;</a:t>
            </a:r>
          </a:p>
          <a:p>
            <a:pPr lvl="1" eaLnBrk="1" hangingPunct="1"/>
            <a:r>
              <a:rPr lang="en-US" altLang="en-US" sz="2700" dirty="0" err="1">
                <a:latin typeface="Arial" panose="020B0604020202020204" pitchFamily="34" charset="0"/>
                <a:cs typeface="Arial" panose="020B0604020202020204" pitchFamily="34" charset="0"/>
              </a:rPr>
              <a:t>Biti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umrežen</a:t>
            </a:r>
            <a:r>
              <a:rPr lang="en-US" altLang="en-US" sz="2700" dirty="0">
                <a:latin typeface="Arial" panose="020B0604020202020204" pitchFamily="34" charset="0"/>
                <a:cs typeface="Arial" panose="020B0604020202020204" pitchFamily="34" charset="0"/>
              </a:rPr>
              <a:t> u </a:t>
            </a:r>
            <a:r>
              <a:rPr lang="en-US" altLang="en-US" sz="2700" dirty="0" err="1">
                <a:latin typeface="Arial" panose="020B0604020202020204" pitchFamily="34" charset="0"/>
                <a:cs typeface="Arial" panose="020B0604020202020204" pitchFamily="34" charset="0"/>
              </a:rPr>
              <a:t>društvene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mreže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svojim</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detetom</a:t>
            </a:r>
            <a:r>
              <a:rPr lang="en-US" altLang="en-US" sz="2700" dirty="0">
                <a:latin typeface="Arial" panose="020B0604020202020204" pitchFamily="34" charset="0"/>
                <a:cs typeface="Arial" panose="020B0604020202020204" pitchFamily="34" charset="0"/>
              </a:rPr>
              <a:t>;</a:t>
            </a:r>
          </a:p>
          <a:p>
            <a:pPr lvl="1" eaLnBrk="1" hangingPunct="1"/>
            <a:r>
              <a:rPr lang="en-US" altLang="en-US" sz="2700" dirty="0" err="1">
                <a:latin typeface="Arial" panose="020B0604020202020204" pitchFamily="34" charset="0"/>
                <a:cs typeface="Arial" panose="020B0604020202020204" pitchFamily="34" charset="0"/>
              </a:rPr>
              <a:t>Upoznati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sebe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dete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merama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bezbednosti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na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internetu</a:t>
            </a:r>
            <a:r>
              <a:rPr lang="en-US" altLang="en-US" sz="2700" dirty="0">
                <a:latin typeface="Arial" panose="020B0604020202020204" pitchFamily="34" charset="0"/>
                <a:cs typeface="Arial" panose="020B0604020202020204" pitchFamily="34" charset="0"/>
              </a:rPr>
              <a:t>: www.pametnoibezbedno.gov.rs; www.kliknibezbedno.org</a:t>
            </a:r>
          </a:p>
          <a:p>
            <a:pPr lvl="1" eaLnBrk="1" hangingPunct="1"/>
            <a:r>
              <a:rPr lang="en-US" altLang="en-US" sz="2700" dirty="0">
                <a:latin typeface="Arial" panose="020B0604020202020204" pitchFamily="34" charset="0"/>
                <a:cs typeface="Arial" panose="020B0604020202020204" pitchFamily="34" charset="0"/>
              </a:rPr>
              <a:t>S </a:t>
            </a:r>
            <a:r>
              <a:rPr lang="en-US" altLang="en-US" sz="2700" dirty="0" err="1">
                <a:latin typeface="Arial" panose="020B0604020202020204" pitchFamily="34" charset="0"/>
                <a:cs typeface="Arial" panose="020B0604020202020204" pitchFamily="34" charset="0"/>
              </a:rPr>
              <a:t>vremena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na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vreme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proveravati</a:t>
            </a:r>
            <a:r>
              <a:rPr lang="en-US" altLang="en-US" sz="2700" dirty="0">
                <a:latin typeface="Arial" panose="020B0604020202020204" pitchFamily="34" charset="0"/>
                <a:cs typeface="Arial" panose="020B0604020202020204" pitchFamily="34" charset="0"/>
              </a:rPr>
              <a:t> da li </a:t>
            </a:r>
            <a:r>
              <a:rPr lang="en-US" altLang="en-US" sz="2700" dirty="0" err="1">
                <a:latin typeface="Arial" panose="020B0604020202020204" pitchFamily="34" charset="0"/>
                <a:cs typeface="Arial" panose="020B0604020202020204" pitchFamily="34" charset="0"/>
              </a:rPr>
              <a:t>dete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odlazi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na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zakazane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časove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susrete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sastanke</a:t>
            </a:r>
            <a:r>
              <a:rPr lang="en-US" altLang="en-US" sz="2700" dirty="0">
                <a:latin typeface="Arial" panose="020B0604020202020204" pitchFamily="34" charset="0"/>
                <a:cs typeface="Arial" panose="020B0604020202020204" pitchFamily="34" charset="0"/>
              </a:rPr>
              <a:t> u </a:t>
            </a:r>
            <a:r>
              <a:rPr lang="en-US" altLang="en-US" sz="2700" dirty="0" err="1">
                <a:latin typeface="Arial" panose="020B0604020202020204" pitchFamily="34" charset="0"/>
                <a:cs typeface="Arial" panose="020B0604020202020204" pitchFamily="34" charset="0"/>
              </a:rPr>
              <a:t>vezi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organizovanim</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provođenjem</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slobodnog</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vremena</a:t>
            </a:r>
            <a:r>
              <a:rPr lang="en-US" altLang="en-US" sz="2700" dirty="0">
                <a:latin typeface="Arial" panose="020B0604020202020204" pitchFamily="34" charset="0"/>
                <a:cs typeface="Arial" panose="020B0604020202020204" pitchFamily="34" charset="0"/>
              </a:rPr>
              <a:t>;</a:t>
            </a:r>
          </a:p>
          <a:p>
            <a:pPr lvl="1" eaLnBrk="1" hangingPunct="1"/>
            <a:r>
              <a:rPr lang="en-US" altLang="en-US" sz="2700" dirty="0" err="1">
                <a:latin typeface="Arial" panose="020B0604020202020204" pitchFamily="34" charset="0"/>
                <a:cs typeface="Arial" panose="020B0604020202020204" pitchFamily="34" charset="0"/>
              </a:rPr>
              <a:t>Negovati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dobre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odnose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sa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školom</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komšijama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prijateljima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šire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porodične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odnose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tražiti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pomoć</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oko</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nadzora</a:t>
            </a:r>
            <a:r>
              <a:rPr lang="en-US" altLang="en-US" sz="2700" dirty="0">
                <a:latin typeface="Arial" panose="020B0604020202020204" pitchFamily="34" charset="0"/>
                <a:cs typeface="Arial" panose="020B0604020202020204" pitchFamily="34" charset="0"/>
              </a:rPr>
              <a:t> u </a:t>
            </a:r>
            <a:r>
              <a:rPr lang="en-US" altLang="en-US" sz="2700" dirty="0" err="1">
                <a:latin typeface="Arial" panose="020B0604020202020204" pitchFamily="34" charset="0"/>
                <a:cs typeface="Arial" panose="020B0604020202020204" pitchFamily="34" charset="0"/>
              </a:rPr>
              <a:t>danima</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krize</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učestvovati</a:t>
            </a:r>
            <a:r>
              <a:rPr lang="en-US" altLang="en-US" sz="2700" dirty="0">
                <a:latin typeface="Arial" panose="020B0604020202020204" pitchFamily="34" charset="0"/>
                <a:cs typeface="Arial" panose="020B0604020202020204" pitchFamily="34" charset="0"/>
              </a:rPr>
              <a:t> u </a:t>
            </a:r>
            <a:r>
              <a:rPr lang="en-US" altLang="en-US" sz="2700" dirty="0" err="1">
                <a:latin typeface="Arial" panose="020B0604020202020204" pitchFamily="34" charset="0"/>
                <a:cs typeface="Arial" panose="020B0604020202020204" pitchFamily="34" charset="0"/>
              </a:rPr>
              <a:t>pomoći</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drugima</a:t>
            </a:r>
            <a:r>
              <a:rPr lang="en-US" altLang="en-US" sz="2700" dirty="0">
                <a:latin typeface="Arial" panose="020B0604020202020204" pitchFamily="34" charset="0"/>
                <a:cs typeface="Arial" panose="020B0604020202020204" pitchFamily="34" charset="0"/>
              </a:rPr>
              <a:t>);</a:t>
            </a:r>
          </a:p>
        </p:txBody>
      </p:sp>
      <p:pic>
        <p:nvPicPr>
          <p:cNvPr id="297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07556" y="4663440"/>
            <a:ext cx="3284444" cy="218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5428916"/>
            <a:ext cx="2735356" cy="142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70153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33948" y="140366"/>
            <a:ext cx="9753600" cy="762000"/>
          </a:xfrm>
        </p:spPr>
        <p:txBody>
          <a:bodyPr/>
          <a:lstStyle/>
          <a:p>
            <a:pPr algn="ctr" eaLnBrk="1" hangingPunct="1"/>
            <a:r>
              <a:rPr lang="en-US" altLang="en-US" sz="3200" b="1" dirty="0" err="1">
                <a:latin typeface="Arial" panose="020B0604020202020204" pitchFamily="34" charset="0"/>
                <a:cs typeface="Arial" panose="020B0604020202020204" pitchFamily="34" charset="0"/>
              </a:rPr>
              <a:t>Roditeljske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strategije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korisne</a:t>
            </a:r>
            <a:r>
              <a:rPr lang="en-US" altLang="en-US" sz="3200" b="1" dirty="0">
                <a:latin typeface="Arial" panose="020B0604020202020204" pitchFamily="34" charset="0"/>
                <a:cs typeface="Arial" panose="020B0604020202020204" pitchFamily="34" charset="0"/>
              </a:rPr>
              <a:t> u </a:t>
            </a:r>
            <a:r>
              <a:rPr lang="en-US" altLang="en-US" sz="3200" b="1" dirty="0" err="1">
                <a:latin typeface="Arial" panose="020B0604020202020204" pitchFamily="34" charset="0"/>
                <a:cs typeface="Arial" panose="020B0604020202020204" pitchFamily="34" charset="0"/>
              </a:rPr>
              <a:t>prevenciji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zloupotrebe</a:t>
            </a:r>
            <a:r>
              <a:rPr lang="en-US" altLang="en-US" sz="3200" b="1" dirty="0">
                <a:latin typeface="Arial" panose="020B0604020202020204" pitchFamily="34" charset="0"/>
                <a:cs typeface="Arial" panose="020B0604020202020204" pitchFamily="34" charset="0"/>
              </a:rPr>
              <a:t> PAS </a:t>
            </a:r>
            <a:r>
              <a:rPr lang="en-US" altLang="en-US" sz="3200" b="1" dirty="0" err="1">
                <a:latin typeface="Arial" panose="020B0604020202020204" pitchFamily="34" charset="0"/>
                <a:cs typeface="Arial" panose="020B0604020202020204" pitchFamily="34" charset="0"/>
              </a:rPr>
              <a:t>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rizičnog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ponašanja</a:t>
            </a:r>
            <a:endParaRPr lang="en-US" altLang="en-US" sz="3200" b="1" dirty="0">
              <a:latin typeface="Arial" panose="020B0604020202020204" pitchFamily="34" charset="0"/>
              <a:cs typeface="Arial" panose="020B0604020202020204" pitchFamily="34" charset="0"/>
            </a:endParaRPr>
          </a:p>
        </p:txBody>
      </p:sp>
      <p:sp>
        <p:nvSpPr>
          <p:cNvPr id="45059" name="Rectangle 3"/>
          <p:cNvSpPr>
            <a:spLocks noGrp="1" noChangeArrowheads="1"/>
          </p:cNvSpPr>
          <p:nvPr>
            <p:ph type="body" idx="1"/>
          </p:nvPr>
        </p:nvSpPr>
        <p:spPr>
          <a:xfrm>
            <a:off x="-78660" y="919321"/>
            <a:ext cx="10972800" cy="6126163"/>
          </a:xfrm>
        </p:spPr>
        <p:txBody>
          <a:bodyPr/>
          <a:lstStyle/>
          <a:p>
            <a:pPr eaLnBrk="1" hangingPunct="1">
              <a:defRPr/>
            </a:pPr>
            <a:r>
              <a:rPr lang="sr-Cyrl-RS" b="1" dirty="0" smtClean="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Organizacija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nadzor</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provođenja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slobodnog</a:t>
            </a:r>
            <a:r>
              <a:rPr lang="en-US" b="1" dirty="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vremna</a:t>
            </a:r>
            <a:endParaRPr lang="sr-Cyrl-RS" sz="1100" b="1" dirty="0" smtClean="0">
              <a:solidFill>
                <a:srgbClr val="FF0000"/>
              </a:solidFill>
              <a:latin typeface="Arial" panose="020B0604020202020204" pitchFamily="34" charset="0"/>
              <a:cs typeface="Arial" panose="020B0604020202020204" pitchFamily="34" charset="0"/>
            </a:endParaRPr>
          </a:p>
          <a:p>
            <a:pPr lvl="1" eaLnBrk="1" hangingPunct="1">
              <a:defRPr/>
            </a:pPr>
            <a:r>
              <a:rPr lang="en-US" b="1" dirty="0" err="1">
                <a:solidFill>
                  <a:srgbClr val="FF0000"/>
                </a:solidFill>
                <a:latin typeface="Arial" panose="020B0604020202020204" pitchFamily="34" charset="0"/>
                <a:cs typeface="Arial" panose="020B0604020202020204" pitchFamily="34" charset="0"/>
              </a:rPr>
              <a:t>Posećivati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kulturne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sadržaje</a:t>
            </a:r>
            <a:r>
              <a:rPr lang="en-US" b="1" dirty="0">
                <a:solidFill>
                  <a:srgbClr val="FF0000"/>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zajedno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a:t>
            </a:r>
            <a:r>
              <a:rPr lang="en-US" dirty="0">
                <a:latin typeface="Arial" panose="020B0604020202020204" pitchFamily="34" charset="0"/>
                <a:cs typeface="Arial" panose="020B0604020202020204" pitchFamily="34" charset="0"/>
              </a:rPr>
              <a:t> decom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podsticati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decu</a:t>
            </a:r>
            <a:r>
              <a:rPr lang="en-US" dirty="0">
                <a:latin typeface="Arial" panose="020B0604020202020204" pitchFamily="34" charset="0"/>
                <a:cs typeface="Arial" panose="020B0604020202020204" pitchFamily="34" charset="0"/>
              </a:rPr>
              <a:t> da </a:t>
            </a:r>
            <a:r>
              <a:rPr lang="en-US" dirty="0" err="1">
                <a:latin typeface="Arial" panose="020B0604020202020204" pitchFamily="34" charset="0"/>
                <a:cs typeface="Arial" panose="020B0604020202020204" pitchFamily="34" charset="0"/>
              </a:rPr>
              <a:t>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koriste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oblik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provođenja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slobodnog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vremena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vršnjacima</a:t>
            </a:r>
            <a:r>
              <a:rPr lang="en-US" dirty="0">
                <a:latin typeface="Arial" panose="020B0604020202020204" pitchFamily="34" charset="0"/>
                <a:cs typeface="Arial" panose="020B0604020202020204" pitchFamily="34" charset="0"/>
              </a:rPr>
              <a:t>; </a:t>
            </a:r>
          </a:p>
          <a:p>
            <a:pPr lvl="1" eaLnBrk="1" hangingPunct="1">
              <a:defRPr/>
            </a:pPr>
            <a:r>
              <a:rPr lang="en-US" b="1" dirty="0" err="1">
                <a:solidFill>
                  <a:srgbClr val="FF0000"/>
                </a:solidFill>
                <a:latin typeface="Arial" panose="020B0604020202020204" pitchFamily="34" charset="0"/>
                <a:cs typeface="Arial" panose="020B0604020202020204" pitchFamily="34" charset="0"/>
              </a:rPr>
              <a:t>Podsticati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čitanje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knjiga</a:t>
            </a:r>
            <a:r>
              <a:rPr lang="en-US" b="1"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članstvo</a:t>
            </a:r>
            <a:r>
              <a:rPr lang="en-US" dirty="0">
                <a:latin typeface="Arial" panose="020B0604020202020204" pitchFamily="34" charset="0"/>
                <a:cs typeface="Arial" panose="020B0604020202020204" pitchFamily="34" charset="0"/>
              </a:rPr>
              <a:t> u </a:t>
            </a:r>
            <a:r>
              <a:rPr lang="en-US" dirty="0" err="1" smtClean="0">
                <a:latin typeface="Arial" panose="020B0604020202020204" pitchFamily="34" charset="0"/>
                <a:cs typeface="Arial" panose="020B0604020202020204" pitchFamily="34" charset="0"/>
              </a:rPr>
              <a:t>biblioteci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nadzirati</a:t>
            </a:r>
            <a:r>
              <a:rPr lang="en-US" dirty="0">
                <a:latin typeface="Arial" panose="020B0604020202020204" pitchFamily="34" charset="0"/>
                <a:cs typeface="Arial" panose="020B0604020202020204" pitchFamily="34" charset="0"/>
              </a:rPr>
              <a:t> </a:t>
            </a:r>
            <a:r>
              <a:rPr lang="sr-Latn-R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sadržaj</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literature;</a:t>
            </a:r>
          </a:p>
          <a:p>
            <a:pPr lvl="1" eaLnBrk="1" hangingPunct="1">
              <a:defRPr/>
            </a:pPr>
            <a:r>
              <a:rPr lang="en-US" b="1" dirty="0" err="1">
                <a:solidFill>
                  <a:srgbClr val="FF0000"/>
                </a:solidFill>
                <a:latin typeface="Arial" panose="020B0604020202020204" pitchFamily="34" charset="0"/>
                <a:cs typeface="Arial" panose="020B0604020202020204" pitchFamily="34" charset="0"/>
              </a:rPr>
              <a:t>Posećivati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edukativne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javne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događaje</a:t>
            </a:r>
            <a:r>
              <a:rPr lang="en-US" b="1" dirty="0">
                <a:solidFill>
                  <a:srgbClr val="FF0000"/>
                </a:solidFill>
                <a:latin typeface="Arial" panose="020B0604020202020204" pitchFamily="34" charset="0"/>
                <a:cs typeface="Arial" panose="020B0604020202020204" pitchFamily="34" charset="0"/>
              </a:rPr>
              <a:t>; </a:t>
            </a:r>
          </a:p>
          <a:p>
            <a:pPr lvl="1" eaLnBrk="1" hangingPunct="1">
              <a:defRPr/>
            </a:pPr>
            <a:r>
              <a:rPr lang="en-US" b="1" dirty="0" err="1">
                <a:solidFill>
                  <a:srgbClr val="FF0000"/>
                </a:solidFill>
                <a:latin typeface="Arial" panose="020B0604020202020204" pitchFamily="34" charset="0"/>
                <a:cs typeface="Arial" panose="020B0604020202020204" pitchFamily="34" charset="0"/>
              </a:rPr>
              <a:t>Organizovati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porodična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putovanja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ili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izlete</a:t>
            </a:r>
            <a:r>
              <a:rPr lang="en-US" b="1" dirty="0">
                <a:solidFill>
                  <a:srgbClr val="FF0000"/>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koristiti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ih</a:t>
            </a:r>
            <a:r>
              <a:rPr lang="en-US" dirty="0">
                <a:latin typeface="Arial" panose="020B0604020202020204" pitchFamily="34" charset="0"/>
                <a:cs typeface="Arial" panose="020B0604020202020204" pitchFamily="34" charset="0"/>
              </a:rPr>
              <a:t> u </a:t>
            </a:r>
            <a:r>
              <a:rPr lang="en-US" dirty="0" err="1">
                <a:latin typeface="Arial" panose="020B0604020202020204" pitchFamily="34" charset="0"/>
                <a:cs typeface="Arial" panose="020B0604020202020204" pitchFamily="34" charset="0"/>
              </a:rPr>
              <a:t>svrhu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konsolidacije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porodičnih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veza</a:t>
            </a:r>
            <a:r>
              <a:rPr lang="en-US" dirty="0">
                <a:latin typeface="Arial" panose="020B0604020202020204" pitchFamily="34" charset="0"/>
                <a:cs typeface="Arial" panose="020B0604020202020204" pitchFamily="34" charset="0"/>
              </a:rPr>
              <a:t>;</a:t>
            </a:r>
          </a:p>
          <a:p>
            <a:pPr lvl="1" eaLnBrk="1" hangingPunct="1">
              <a:defRPr/>
            </a:pPr>
            <a:r>
              <a:rPr lang="en-US" b="1" dirty="0" err="1">
                <a:solidFill>
                  <a:srgbClr val="FF0000"/>
                </a:solidFill>
                <a:latin typeface="Arial" panose="020B0604020202020204" pitchFamily="34" charset="0"/>
                <a:cs typeface="Arial" panose="020B0604020202020204" pitchFamily="34" charset="0"/>
              </a:rPr>
              <a:t>Organizovati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zajedničke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porodične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sastanke</a:t>
            </a:r>
            <a:r>
              <a:rPr lang="en-US" b="1" dirty="0">
                <a:solidFill>
                  <a:srgbClr val="FF0000"/>
                </a:solidFill>
                <a:latin typeface="Arial" panose="020B0604020202020204" pitchFamily="34" charset="0"/>
                <a:cs typeface="Arial" panose="020B0604020202020204" pitchFamily="34" charset="0"/>
              </a:rPr>
              <a:t>;</a:t>
            </a:r>
          </a:p>
          <a:p>
            <a:pPr lvl="1" eaLnBrk="1" hangingPunct="1">
              <a:defRPr/>
            </a:pPr>
            <a:r>
              <a:rPr lang="en-US" b="1" dirty="0" err="1">
                <a:solidFill>
                  <a:srgbClr val="FF0000"/>
                </a:solidFill>
                <a:latin typeface="Arial" panose="020B0604020202020204" pitchFamily="34" charset="0"/>
                <a:cs typeface="Arial" panose="020B0604020202020204" pitchFamily="34" charset="0"/>
              </a:rPr>
              <a:t>Utvrditi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nivo</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dinamiku</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davanja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džeparca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način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nadzora</a:t>
            </a:r>
            <a:r>
              <a:rPr lang="en-US" b="1" dirty="0">
                <a:solidFill>
                  <a:srgbClr val="FF0000"/>
                </a:solidFill>
                <a:latin typeface="Arial" panose="020B0604020202020204" pitchFamily="34" charset="0"/>
                <a:cs typeface="Arial" panose="020B0604020202020204" pitchFamily="34" charset="0"/>
              </a:rPr>
              <a:t>;</a:t>
            </a:r>
          </a:p>
          <a:p>
            <a:pPr lvl="1" eaLnBrk="1" hangingPunct="1">
              <a:defRPr/>
            </a:pPr>
            <a:r>
              <a:rPr lang="en-US" b="1" dirty="0" err="1">
                <a:solidFill>
                  <a:srgbClr val="FF0000"/>
                </a:solidFill>
                <a:latin typeface="Arial" panose="020B0604020202020204" pitchFamily="34" charset="0"/>
                <a:cs typeface="Arial" panose="020B0604020202020204" pitchFamily="34" charset="0"/>
              </a:rPr>
              <a:t>Koristiti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službe</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za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pomoć</a:t>
            </a:r>
            <a:r>
              <a:rPr lang="en-US" b="1" dirty="0">
                <a:solidFill>
                  <a:srgbClr val="FF0000"/>
                </a:solidFill>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psiholog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pedagog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izabrani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lekar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specijalisti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socijalni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radnici</a:t>
            </a:r>
            <a:r>
              <a:rPr lang="en-US" dirty="0">
                <a:latin typeface="Arial" panose="020B0604020202020204" pitchFamily="34" charset="0"/>
                <a:cs typeface="Arial" panose="020B0604020202020204" pitchFamily="34" charset="0"/>
              </a:rPr>
              <a:t>, NVO, </a:t>
            </a:r>
            <a:r>
              <a:rPr lang="en-US" dirty="0" err="1">
                <a:latin typeface="Arial" panose="020B0604020202020204" pitchFamily="34" charset="0"/>
                <a:cs typeface="Arial" panose="020B0604020202020204" pitchFamily="34" charset="0"/>
              </a:rPr>
              <a:t>crkva</a:t>
            </a:r>
            <a:r>
              <a:rPr lang="en-US" dirty="0">
                <a:latin typeface="Arial" panose="020B0604020202020204" pitchFamily="34" charset="0"/>
                <a:cs typeface="Arial" panose="020B0604020202020204" pitchFamily="34" charset="0"/>
              </a:rPr>
              <a:t>...</a:t>
            </a:r>
          </a:p>
        </p:txBody>
      </p:sp>
      <p:pic>
        <p:nvPicPr>
          <p:cNvPr id="307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6165" y="1809956"/>
            <a:ext cx="2482424"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tea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770665"/>
            <a:ext cx="16002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pikni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30838"/>
            <a:ext cx="1877423" cy="140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descr="tra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4877" y="5430838"/>
            <a:ext cx="190500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0" descr="fami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7850" y="5763292"/>
            <a:ext cx="21907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99723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82191" y="153782"/>
            <a:ext cx="9678321" cy="762000"/>
          </a:xfrm>
        </p:spPr>
        <p:txBody>
          <a:bodyPr/>
          <a:lstStyle/>
          <a:p>
            <a:pPr algn="ctr" eaLnBrk="1" hangingPunct="1"/>
            <a:r>
              <a:rPr lang="en-US" altLang="en-US" sz="3200" b="1" dirty="0" err="1">
                <a:latin typeface="Arial" panose="020B0604020202020204" pitchFamily="34" charset="0"/>
                <a:cs typeface="Arial" panose="020B0604020202020204" pitchFamily="34" charset="0"/>
              </a:rPr>
              <a:t>Roditeljske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strategije</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korisne</a:t>
            </a:r>
            <a:r>
              <a:rPr lang="en-US" altLang="en-US" sz="3200" b="1" dirty="0">
                <a:latin typeface="Arial" panose="020B0604020202020204" pitchFamily="34" charset="0"/>
                <a:cs typeface="Arial" panose="020B0604020202020204" pitchFamily="34" charset="0"/>
              </a:rPr>
              <a:t> u </a:t>
            </a:r>
            <a:r>
              <a:rPr lang="en-US" altLang="en-US" sz="3200" b="1" dirty="0" err="1">
                <a:latin typeface="Arial" panose="020B0604020202020204" pitchFamily="34" charset="0"/>
                <a:cs typeface="Arial" panose="020B0604020202020204" pitchFamily="34" charset="0"/>
              </a:rPr>
              <a:t>prevenciji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zloupotrebe</a:t>
            </a:r>
            <a:r>
              <a:rPr lang="en-US" altLang="en-US" sz="3200" b="1" dirty="0">
                <a:latin typeface="Arial" panose="020B0604020202020204" pitchFamily="34" charset="0"/>
                <a:cs typeface="Arial" panose="020B0604020202020204" pitchFamily="34" charset="0"/>
              </a:rPr>
              <a:t> PAS </a:t>
            </a:r>
            <a:r>
              <a:rPr lang="en-US" altLang="en-US" sz="3200" b="1" dirty="0" err="1">
                <a:latin typeface="Arial" panose="020B0604020202020204" pitchFamily="34" charset="0"/>
                <a:cs typeface="Arial" panose="020B0604020202020204" pitchFamily="34" charset="0"/>
              </a:rPr>
              <a:t>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rizičnog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ponašanja</a:t>
            </a:r>
            <a:endParaRPr lang="en-US" altLang="en-US" sz="3200" b="1" dirty="0">
              <a:latin typeface="Arial" panose="020B0604020202020204" pitchFamily="34" charset="0"/>
              <a:cs typeface="Arial" panose="020B0604020202020204" pitchFamily="34" charset="0"/>
            </a:endParaRPr>
          </a:p>
        </p:txBody>
      </p:sp>
      <p:sp>
        <p:nvSpPr>
          <p:cNvPr id="31747" name="Rectangle 3"/>
          <p:cNvSpPr>
            <a:spLocks noGrp="1" noChangeArrowheads="1"/>
          </p:cNvSpPr>
          <p:nvPr>
            <p:ph type="body" idx="1"/>
          </p:nvPr>
        </p:nvSpPr>
        <p:spPr>
          <a:xfrm>
            <a:off x="-152400" y="1015794"/>
            <a:ext cx="12192000" cy="4419600"/>
          </a:xfrm>
        </p:spPr>
        <p:txBody>
          <a:bodyPr/>
          <a:lstStyle/>
          <a:p>
            <a:pPr indent="3175" eaLnBrk="1" hangingPunct="1">
              <a:lnSpc>
                <a:spcPct val="80000"/>
              </a:lnSpc>
            </a:pPr>
            <a:r>
              <a:rPr lang="sr-Cyrl-R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Normativna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edukacija</a:t>
            </a:r>
            <a:r>
              <a:rPr lang="en-US" altLang="en-US" sz="3000" b="1" dirty="0">
                <a:solidFill>
                  <a:srgbClr val="FF0000"/>
                </a:solidFill>
                <a:latin typeface="Arial" panose="020B0604020202020204" pitchFamily="34" charset="0"/>
                <a:cs typeface="Arial" panose="020B0604020202020204" pitchFamily="34" charset="0"/>
              </a:rPr>
              <a:t>:</a:t>
            </a:r>
          </a:p>
          <a:p>
            <a:pPr marL="746125" lvl="1" eaLnBrk="1" hangingPunct="1">
              <a:lnSpc>
                <a:spcPct val="80000"/>
              </a:lnSpc>
            </a:pPr>
            <a:r>
              <a:rPr lang="sr-Latn-RS" altLang="en-US" sz="3000" dirty="0">
                <a:solidFill>
                  <a:srgbClr val="FF0000"/>
                </a:solidFill>
                <a:latin typeface="Arial" panose="020B0604020202020204" pitchFamily="34" charset="0"/>
                <a:cs typeface="Arial" panose="020B0604020202020204" pitchFamily="34" charset="0"/>
              </a:rPr>
              <a:t>N</a:t>
            </a:r>
            <a:r>
              <a:rPr lang="sr-Cyrl-RS" altLang="en-US" sz="3000" dirty="0" smtClean="0">
                <a:solidFill>
                  <a:srgbClr val="FF0000"/>
                </a:solidFill>
                <a:latin typeface="Arial" panose="020B0604020202020204" pitchFamily="34" charset="0"/>
                <a:cs typeface="Arial" panose="020B0604020202020204" pitchFamily="34" charset="0"/>
              </a:rPr>
              <a:t>е </a:t>
            </a:r>
            <a:r>
              <a:rPr lang="sr-Latn-RS" altLang="en-US" sz="3000" dirty="0" smtClean="0">
                <a:solidFill>
                  <a:srgbClr val="FF0000"/>
                </a:solidFill>
                <a:latin typeface="Arial" panose="020B0604020202020204" pitchFamily="34" charset="0"/>
                <a:cs typeface="Arial" panose="020B0604020202020204" pitchFamily="34" charset="0"/>
              </a:rPr>
              <a:t>pokazuje se efikasnima </a:t>
            </a:r>
            <a:r>
              <a:rPr lang="en-US" altLang="en-US" sz="3000" dirty="0">
                <a:latin typeface="Arial" panose="020B0604020202020204" pitchFamily="34" charset="0"/>
                <a:cs typeface="Arial" panose="020B0604020202020204" pitchFamily="34" charset="0"/>
              </a:rPr>
              <a:t>da </a:t>
            </a:r>
            <a:r>
              <a:rPr lang="en-US" altLang="en-US" sz="3000" dirty="0" err="1">
                <a:latin typeface="Arial" panose="020B0604020202020204" pitchFamily="34" charset="0"/>
                <a:cs typeface="Arial" panose="020B0604020202020204" pitchFamily="34" charset="0"/>
              </a:rPr>
              <a:t>roditelji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upoznaju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mlade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vrstama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dejstvima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droga</a:t>
            </a:r>
            <a:r>
              <a:rPr lang="en-US" altLang="en-US" sz="3000" dirty="0">
                <a:latin typeface="Arial" panose="020B0604020202020204" pitchFamily="34" charset="0"/>
                <a:cs typeface="Arial" panose="020B0604020202020204" pitchFamily="34" charset="0"/>
              </a:rPr>
              <a:t> </a:t>
            </a:r>
            <a:r>
              <a:rPr lang="en-US" altLang="en-US" sz="3000" dirty="0">
                <a:solidFill>
                  <a:srgbClr val="FF0000"/>
                </a:solidFill>
                <a:latin typeface="Arial" panose="020B0604020202020204" pitchFamily="34" charset="0"/>
                <a:cs typeface="Arial" panose="020B0604020202020204" pitchFamily="34" charset="0"/>
              </a:rPr>
              <a:t>do </a:t>
            </a:r>
            <a:r>
              <a:rPr lang="en-US" altLang="en-US" sz="3000" dirty="0" err="1">
                <a:solidFill>
                  <a:srgbClr val="FF0000"/>
                </a:solidFill>
                <a:latin typeface="Arial" panose="020B0604020202020204" pitchFamily="34" charset="0"/>
                <a:cs typeface="Arial" panose="020B0604020202020204" pitchFamily="34" charset="0"/>
              </a:rPr>
              <a:t>svih</a:t>
            </a:r>
            <a:r>
              <a:rPr lang="en-US" altLang="en-US" sz="3000" dirty="0">
                <a:solidFill>
                  <a:srgbClr val="FF0000"/>
                </a:solidFill>
                <a:latin typeface="Arial" panose="020B0604020202020204" pitchFamily="34" charset="0"/>
                <a:cs typeface="Arial" panose="020B0604020202020204" pitchFamily="34" charset="0"/>
              </a:rPr>
              <a:t> </a:t>
            </a:r>
            <a:r>
              <a:rPr lang="en-US" altLang="en-US" sz="3000" dirty="0" err="1">
                <a:solidFill>
                  <a:srgbClr val="FF0000"/>
                </a:solidFill>
                <a:latin typeface="Arial" panose="020B0604020202020204" pitchFamily="34" charset="0"/>
                <a:cs typeface="Arial" panose="020B0604020202020204" pitchFamily="34" charset="0"/>
              </a:rPr>
              <a:t>detalja</a:t>
            </a:r>
            <a:r>
              <a:rPr lang="en-US" altLang="en-US" sz="3000" dirty="0">
                <a:latin typeface="Arial" panose="020B0604020202020204" pitchFamily="34" charset="0"/>
                <a:cs typeface="Arial" panose="020B0604020202020204" pitchFamily="34" charset="0"/>
              </a:rPr>
              <a:t>;</a:t>
            </a:r>
          </a:p>
          <a:p>
            <a:pPr marL="746125" lvl="1" eaLnBrk="1" hangingPunct="1">
              <a:lnSpc>
                <a:spcPct val="80000"/>
              </a:lnSpc>
            </a:pPr>
            <a:r>
              <a:rPr lang="en-US" altLang="en-US" sz="3000" dirty="0" err="1">
                <a:latin typeface="Arial" panose="020B0604020202020204" pitchFamily="34" charset="0"/>
                <a:cs typeface="Arial" panose="020B0604020202020204" pitchFamily="34" charset="0"/>
              </a:rPr>
              <a:t>Nema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dokaza</a:t>
            </a:r>
            <a:r>
              <a:rPr lang="en-US" altLang="en-US" sz="3000" dirty="0">
                <a:latin typeface="Arial" panose="020B0604020202020204" pitchFamily="34" charset="0"/>
                <a:cs typeface="Arial" panose="020B0604020202020204" pitchFamily="34" charset="0"/>
              </a:rPr>
              <a:t> da </a:t>
            </a:r>
            <a:r>
              <a:rPr lang="en-US" altLang="en-US" sz="3000" b="1" dirty="0" err="1">
                <a:solidFill>
                  <a:srgbClr val="FF0000"/>
                </a:solidFill>
                <a:latin typeface="Arial" panose="020B0604020202020204" pitchFamily="34" charset="0"/>
                <a:cs typeface="Arial" panose="020B0604020202020204" pitchFamily="34" charset="0"/>
              </a:rPr>
              <a:t>detaljno</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poznavanje</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različitih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vrsta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droga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njihovih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dejstava</a:t>
            </a:r>
            <a:r>
              <a:rPr lang="en-US" altLang="en-US" sz="3000" dirty="0">
                <a:latin typeface="Arial" panose="020B0604020202020204" pitchFamily="34" charset="0"/>
                <a:cs typeface="Arial" panose="020B0604020202020204" pitchFamily="34" charset="0"/>
              </a:rPr>
              <a:t> od </a:t>
            </a:r>
            <a:r>
              <a:rPr lang="en-US" altLang="en-US" sz="3000" dirty="0" err="1">
                <a:latin typeface="Arial" panose="020B0604020202020204" pitchFamily="34" charset="0"/>
                <a:cs typeface="Arial" panose="020B0604020202020204" pitchFamily="34" charset="0"/>
              </a:rPr>
              <a:t>strane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mladih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odbija</a:t>
            </a:r>
            <a:r>
              <a:rPr lang="en-US" altLang="en-US" sz="3000" dirty="0">
                <a:latin typeface="Arial" panose="020B0604020202020204" pitchFamily="34" charset="0"/>
                <a:cs typeface="Arial" panose="020B0604020202020204" pitchFamily="34" charset="0"/>
              </a:rPr>
              <a:t> od </a:t>
            </a:r>
            <a:r>
              <a:rPr lang="en-US" altLang="en-US" sz="3000" dirty="0" err="1">
                <a:latin typeface="Arial" panose="020B0604020202020204" pitchFamily="34" charset="0"/>
                <a:cs typeface="Arial" panose="020B0604020202020204" pitchFamily="34" charset="0"/>
              </a:rPr>
              <a:t>njihove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zloupotrebe</a:t>
            </a:r>
            <a:r>
              <a:rPr lang="en-US" altLang="en-US" sz="3000" dirty="0">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neke</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može</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podstaći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osnovno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znanje</a:t>
            </a:r>
            <a:r>
              <a:rPr lang="en-US" altLang="en-US" sz="3000" dirty="0">
                <a:latin typeface="Arial" panose="020B0604020202020204" pitchFamily="34" charset="0"/>
                <a:cs typeface="Arial" panose="020B0604020202020204" pitchFamily="34" charset="0"/>
              </a:rPr>
              <a:t> je </a:t>
            </a:r>
            <a:r>
              <a:rPr lang="en-US" altLang="en-US" sz="3000" dirty="0" err="1">
                <a:latin typeface="Arial" panose="020B0604020202020204" pitchFamily="34" charset="0"/>
                <a:cs typeface="Arial" panose="020B0604020202020204" pitchFamily="34" charset="0"/>
              </a:rPr>
              <a:t>neminovno</a:t>
            </a:r>
            <a:r>
              <a:rPr lang="en-US" altLang="en-US" sz="3000" dirty="0">
                <a:latin typeface="Arial" panose="020B0604020202020204" pitchFamily="34" charset="0"/>
                <a:cs typeface="Arial" panose="020B0604020202020204" pitchFamily="34" charset="0"/>
              </a:rPr>
              <a:t>;</a:t>
            </a:r>
          </a:p>
          <a:p>
            <a:pPr marL="746125" lvl="1" eaLnBrk="1" hangingPunct="1">
              <a:lnSpc>
                <a:spcPct val="80000"/>
              </a:lnSpc>
            </a:pPr>
            <a:r>
              <a:rPr lang="en-US" altLang="en-US" sz="3000" dirty="0" err="1">
                <a:latin typeface="Arial" panose="020B0604020202020204" pitchFamily="34" charset="0"/>
                <a:cs typeface="Arial" panose="020B0604020202020204" pitchFamily="34" charset="0"/>
              </a:rPr>
              <a:t>Korisno</a:t>
            </a:r>
            <a:r>
              <a:rPr lang="en-US" altLang="en-US" sz="3000" dirty="0">
                <a:latin typeface="Arial" panose="020B0604020202020204" pitchFamily="34" charset="0"/>
                <a:cs typeface="Arial" panose="020B0604020202020204" pitchFamily="34" charset="0"/>
              </a:rPr>
              <a:t> je da se </a:t>
            </a:r>
            <a:r>
              <a:rPr lang="en-US" altLang="en-US" sz="3000" dirty="0" err="1">
                <a:latin typeface="Arial" panose="020B0604020202020204" pitchFamily="34" charset="0"/>
                <a:cs typeface="Arial" panose="020B0604020202020204" pitchFamily="34" charset="0"/>
              </a:rPr>
              <a:t>roditelji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odazovu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posebne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roditeljske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sastanke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koji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namenjeni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ovoj</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svrsi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kako</a:t>
            </a:r>
            <a:r>
              <a:rPr lang="en-US" altLang="en-US" sz="3000" dirty="0">
                <a:latin typeface="Arial" panose="020B0604020202020204" pitchFamily="34" charset="0"/>
                <a:cs typeface="Arial" panose="020B0604020202020204" pitchFamily="34" charset="0"/>
              </a:rPr>
              <a:t> bi se </a:t>
            </a:r>
            <a:r>
              <a:rPr lang="en-US" altLang="en-US" sz="3000" dirty="0" err="1">
                <a:latin typeface="Arial" panose="020B0604020202020204" pitchFamily="34" charset="0"/>
                <a:cs typeface="Arial" panose="020B0604020202020204" pitchFamily="34" charset="0"/>
              </a:rPr>
              <a:t>upoznali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svim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nelegalnim</a:t>
            </a:r>
            <a:r>
              <a:rPr lang="en-US" altLang="en-US" sz="3000" dirty="0">
                <a:latin typeface="Arial" panose="020B0604020202020204" pitchFamily="34" charset="0"/>
                <a:cs typeface="Arial" panose="020B0604020202020204" pitchFamily="34" charset="0"/>
              </a:rPr>
              <a:t> PAS </a:t>
            </a:r>
            <a:r>
              <a:rPr lang="en-US" altLang="en-US" sz="3000" dirty="0" err="1">
                <a:latin typeface="Arial" panose="020B0604020202020204" pitchFamily="34" charset="0"/>
                <a:cs typeface="Arial" panose="020B0604020202020204" pitchFamily="34" charset="0"/>
              </a:rPr>
              <a:t>koje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postoje</a:t>
            </a:r>
            <a:r>
              <a:rPr lang="en-US" altLang="en-US" sz="3000" dirty="0">
                <a:latin typeface="Arial" panose="020B0604020202020204" pitchFamily="34" charset="0"/>
                <a:cs typeface="Arial" panose="020B0604020202020204" pitchFamily="34" charset="0"/>
              </a:rPr>
              <a:t> u </a:t>
            </a:r>
            <a:r>
              <a:rPr lang="en-US" altLang="en-US" sz="3000" dirty="0" err="1">
                <a:latin typeface="Arial" panose="020B0604020202020204" pitchFamily="34" charset="0"/>
                <a:cs typeface="Arial" panose="020B0604020202020204" pitchFamily="34" charset="0"/>
              </a:rPr>
              <a:t>našoj</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sredini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mehanizmima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borbe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protiv</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njih</a:t>
            </a:r>
            <a:r>
              <a:rPr lang="en-US" altLang="en-US" sz="3000" dirty="0">
                <a:latin typeface="Arial" panose="020B0604020202020204" pitchFamily="34" charset="0"/>
                <a:cs typeface="Arial" panose="020B0604020202020204" pitchFamily="34" charset="0"/>
              </a:rPr>
              <a:t>;</a:t>
            </a:r>
          </a:p>
        </p:txBody>
      </p:sp>
      <p:pic>
        <p:nvPicPr>
          <p:cNvPr id="31748" name="Picture 5" descr="type_of_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248276"/>
            <a:ext cx="28384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type_of_PA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52578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type_of_PA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208588"/>
            <a:ext cx="3886200"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canabi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200651"/>
            <a:ext cx="9985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canabi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6459538"/>
            <a:ext cx="5715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2" descr="canabis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6249988"/>
            <a:ext cx="914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937379"/>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3912"/>
            <a:ext cx="11734800" cy="6429375"/>
          </a:xfrm>
        </p:spPr>
        <p:txBody>
          <a:bodyPr>
            <a:noAutofit/>
          </a:bodyPr>
          <a:lstStyle/>
          <a:p>
            <a:pPr marL="0" indent="0" algn="ctr">
              <a:lnSpc>
                <a:spcPct val="80000"/>
              </a:lnSpc>
              <a:buNone/>
              <a:defRPr/>
            </a:pPr>
            <a:r>
              <a:rPr lang="en-US" altLang="en-US" sz="44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Preporuke</a:t>
            </a:r>
            <a:r>
              <a:rPr lang="en-US" altLang="en-US" sz="4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4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za</a:t>
            </a:r>
            <a:r>
              <a:rPr lang="en-US" altLang="en-US" sz="4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4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uspešno</a:t>
            </a:r>
            <a:r>
              <a:rPr lang="en-US" altLang="en-US" sz="4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4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realizovanje</a:t>
            </a:r>
            <a:r>
              <a:rPr lang="en-US" altLang="en-US" sz="4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4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samostalnosti</a:t>
            </a:r>
            <a:r>
              <a:rPr lang="en-US" altLang="en-US" sz="44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a:p>
            <a:pPr marL="0" indent="0" algn="ctr">
              <a:lnSpc>
                <a:spcPct val="80000"/>
              </a:lnSpc>
              <a:buNone/>
              <a:defRPr/>
            </a:pPr>
            <a:endParaRPr lang="sr-Latn-CS" altLang="en-US" sz="100" dirty="0">
              <a:latin typeface="Arial" panose="020B0604020202020204" pitchFamily="34" charset="0"/>
              <a:cs typeface="Arial" panose="020B0604020202020204" pitchFamily="34" charset="0"/>
            </a:endParaRPr>
          </a:p>
          <a:p>
            <a:pPr marL="0" indent="0">
              <a:lnSpc>
                <a:spcPct val="80000"/>
              </a:lnSpc>
              <a:buNone/>
              <a:defRPr/>
            </a:pPr>
            <a:r>
              <a:rPr lang="sr-Latn-CS" altLang="en-US" sz="3000" dirty="0">
                <a:latin typeface="Arial" panose="020B0604020202020204" pitchFamily="34" charset="0"/>
                <a:cs typeface="Arial" panose="020B0604020202020204" pitchFamily="34" charset="0"/>
              </a:rPr>
              <a:t>1. </a:t>
            </a:r>
            <a:r>
              <a:rPr lang="sr-Latn-CS" altLang="en-US" sz="3000" b="1" dirty="0">
                <a:solidFill>
                  <a:srgbClr val="FF0000"/>
                </a:solidFill>
                <a:latin typeface="Arial" panose="020B0604020202020204" pitchFamily="34" charset="0"/>
                <a:cs typeface="Arial" panose="020B0604020202020204" pitchFamily="34" charset="0"/>
              </a:rPr>
              <a:t>U što ranijem uzrastu razgovarati sa decom o njihovom osamostaljenju </a:t>
            </a:r>
            <a:r>
              <a:rPr lang="sr-Latn-CS" altLang="en-US" sz="3000" dirty="0">
                <a:latin typeface="Arial" panose="020B0604020202020204" pitchFamily="34" charset="0"/>
                <a:cs typeface="Arial" panose="020B0604020202020204" pitchFamily="34" charset="0"/>
              </a:rPr>
              <a:t>u prihvatanju pojedinih uloga kroz zadatke koji se odnose na svakodnevno funkcionisanje (higijena, sređivanje sobe, manje kupovine i dr).</a:t>
            </a:r>
          </a:p>
          <a:p>
            <a:pPr marL="0" indent="0">
              <a:lnSpc>
                <a:spcPct val="80000"/>
              </a:lnSpc>
              <a:buNone/>
              <a:defRPr/>
            </a:pPr>
            <a:r>
              <a:rPr lang="sr-Latn-CS" altLang="en-US" sz="3000" dirty="0">
                <a:latin typeface="Arial" panose="020B0604020202020204" pitchFamily="34" charset="0"/>
                <a:cs typeface="Arial" panose="020B0604020202020204" pitchFamily="34" charset="0"/>
              </a:rPr>
              <a:t>2. </a:t>
            </a:r>
            <a:r>
              <a:rPr lang="sr-Latn-CS" altLang="en-US" sz="3000" b="1" dirty="0">
                <a:solidFill>
                  <a:srgbClr val="FF0000"/>
                </a:solidFill>
                <a:latin typeface="Arial" panose="020B0604020202020204" pitchFamily="34" charset="0"/>
                <a:cs typeface="Arial" panose="020B0604020202020204" pitchFamily="34" charset="0"/>
              </a:rPr>
              <a:t>Imati uvid u kvalitet i osobine grupe vršnjaka </a:t>
            </a:r>
            <a:r>
              <a:rPr lang="sr-Latn-CS" altLang="en-US" sz="3000" dirty="0">
                <a:latin typeface="Arial" panose="020B0604020202020204" pitchFamily="34" charset="0"/>
                <a:cs typeface="Arial" panose="020B0604020202020204" pitchFamily="34" charset="0"/>
              </a:rPr>
              <a:t>sa kojima se dete druži, u cilju prevencije rizičnih ponašanja.</a:t>
            </a:r>
          </a:p>
          <a:p>
            <a:pPr marL="0" indent="0">
              <a:lnSpc>
                <a:spcPct val="80000"/>
              </a:lnSpc>
              <a:buNone/>
              <a:defRPr/>
            </a:pPr>
            <a:r>
              <a:rPr lang="sr-Latn-CS" altLang="en-US" sz="3000" b="1" dirty="0">
                <a:solidFill>
                  <a:srgbClr val="FF0000"/>
                </a:solidFill>
                <a:latin typeface="Arial" panose="020B0604020202020204" pitchFamily="34" charset="0"/>
                <a:cs typeface="Arial" panose="020B0604020202020204" pitchFamily="34" charset="0"/>
              </a:rPr>
              <a:t>3.Omogućiti odlazak i povratak mladih u primarno emocionalno utočište </a:t>
            </a:r>
            <a:r>
              <a:rPr lang="sr-Latn-CS" altLang="en-US" sz="3000" dirty="0">
                <a:latin typeface="Arial" panose="020B0604020202020204" pitchFamily="34" charset="0"/>
                <a:cs typeface="Arial" panose="020B0604020202020204" pitchFamily="34" charset="0"/>
              </a:rPr>
              <a:t>tj. </a:t>
            </a:r>
            <a:r>
              <a:rPr lang="sr-Latn-CS" altLang="en-US" sz="3000" b="1" u="sng" dirty="0">
                <a:solidFill>
                  <a:srgbClr val="009900"/>
                </a:solidFill>
                <a:latin typeface="Arial" panose="020B0604020202020204" pitchFamily="34" charset="0"/>
                <a:cs typeface="Arial" panose="020B0604020202020204" pitchFamily="34" charset="0"/>
              </a:rPr>
              <a:t>da su im vrata roditeljskog doma uvek otvorena.</a:t>
            </a:r>
          </a:p>
          <a:p>
            <a:pPr marL="0" indent="0">
              <a:lnSpc>
                <a:spcPct val="80000"/>
              </a:lnSpc>
              <a:buNone/>
              <a:defRPr/>
            </a:pPr>
            <a:r>
              <a:rPr lang="sr-Latn-CS" altLang="en-US" sz="3000" dirty="0">
                <a:latin typeface="Arial" panose="020B0604020202020204" pitchFamily="34" charset="0"/>
                <a:cs typeface="Arial" panose="020B0604020202020204" pitchFamily="34" charset="0"/>
              </a:rPr>
              <a:t>4. </a:t>
            </a:r>
            <a:r>
              <a:rPr lang="sr-Latn-CS" altLang="en-US" sz="3000" b="1" dirty="0">
                <a:solidFill>
                  <a:srgbClr val="FF0000"/>
                </a:solidFill>
                <a:latin typeface="Arial" panose="020B0604020202020204" pitchFamily="34" charset="0"/>
                <a:cs typeface="Arial" panose="020B0604020202020204" pitchFamily="34" charset="0"/>
              </a:rPr>
              <a:t>Definisati mesta i aktivnosti koja doprinose zdravom razvoju </a:t>
            </a:r>
            <a:r>
              <a:rPr lang="sr-Latn-CS" altLang="en-US" sz="3000" dirty="0">
                <a:latin typeface="Arial" panose="020B0604020202020204" pitchFamily="34" charset="0"/>
                <a:cs typeface="Arial" panose="020B0604020202020204" pitchFamily="34" charset="0"/>
              </a:rPr>
              <a:t>(sport, umetnost...) i one koje ga ometaju (opijanja, probanja PAS, nasilje itd</a:t>
            </a:r>
            <a:r>
              <a:rPr lang="sr-Latn-CS" altLang="en-US" sz="3000" dirty="0" smtClean="0">
                <a:latin typeface="Arial" panose="020B0604020202020204" pitchFamily="34" charset="0"/>
                <a:cs typeface="Arial" panose="020B0604020202020204" pitchFamily="34" charset="0"/>
              </a:rPr>
              <a:t>).</a:t>
            </a:r>
            <a:endParaRPr lang="sr-Latn-CS" alt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04220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620000" cy="6324600"/>
          </a:xfrm>
        </p:spPr>
        <p:txBody>
          <a:bodyPr/>
          <a:lstStyle/>
          <a:p>
            <a:pPr algn="ctr"/>
            <a:r>
              <a:rPr lang="en-US" sz="3200" b="1" dirty="0" err="1">
                <a:solidFill>
                  <a:srgbClr val="FF0000"/>
                </a:solidFill>
                <a:latin typeface="Arial" panose="020B0604020202020204" pitchFamily="34" charset="0"/>
                <a:cs typeface="Arial" panose="020B0604020202020204" pitchFamily="34" charset="0"/>
              </a:rPr>
              <a:t>Neke</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protektivne</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obrasce</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ponašanja</a:t>
            </a:r>
            <a:r>
              <a:rPr lang="en-US" sz="3200" b="1" dirty="0">
                <a:solidFill>
                  <a:srgbClr val="FF0000"/>
                </a:solidFill>
                <a:latin typeface="Arial" panose="020B0604020202020204" pitchFamily="34" charset="0"/>
                <a:cs typeface="Arial" panose="020B0604020202020204" pitchFamily="34" charset="0"/>
              </a:rPr>
              <a:t> je </a:t>
            </a:r>
            <a:r>
              <a:rPr lang="en-US" sz="3200" b="1" dirty="0" err="1">
                <a:solidFill>
                  <a:srgbClr val="FF0000"/>
                </a:solidFill>
                <a:latin typeface="Arial" panose="020B0604020202020204" pitchFamily="34" charset="0"/>
                <a:cs typeface="Arial" panose="020B0604020202020204" pitchFamily="34" charset="0"/>
              </a:rPr>
              <a:t>teško</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razvijati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nakon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što</a:t>
            </a:r>
            <a:r>
              <a:rPr lang="en-US" sz="3200" b="1" dirty="0">
                <a:solidFill>
                  <a:srgbClr val="FF0000"/>
                </a:solidFill>
                <a:latin typeface="Arial" panose="020B0604020202020204" pitchFamily="34" charset="0"/>
                <a:cs typeface="Arial" panose="020B0604020202020204" pitchFamily="34" charset="0"/>
              </a:rPr>
              <a:t> je </a:t>
            </a:r>
            <a:r>
              <a:rPr lang="en-US" sz="3200" b="1" dirty="0" err="1">
                <a:solidFill>
                  <a:srgbClr val="FF0000"/>
                </a:solidFill>
                <a:latin typeface="Arial" panose="020B0604020202020204" pitchFamily="34" charset="0"/>
                <a:cs typeface="Arial" panose="020B0604020202020204" pitchFamily="34" charset="0"/>
              </a:rPr>
              <a:t>dete</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godinama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bilo</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izloženo</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suprotnim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primerima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ili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kontradiktornim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zahtevima</a:t>
            </a:r>
            <a:r>
              <a:rPr lang="en-US" sz="3200" b="1" dirty="0">
                <a:solidFill>
                  <a:srgbClr val="FF0000"/>
                </a:solidFill>
                <a:latin typeface="Arial" panose="020B0604020202020204" pitchFamily="34" charset="0"/>
                <a:cs typeface="Arial" panose="020B0604020202020204" pitchFamily="34" charset="0"/>
              </a:rPr>
              <a:t> („Ne </a:t>
            </a:r>
            <a:r>
              <a:rPr lang="en-US" sz="3200" b="1" dirty="0" err="1">
                <a:solidFill>
                  <a:srgbClr val="FF0000"/>
                </a:solidFill>
                <a:latin typeface="Arial" panose="020B0604020202020204" pitchFamily="34" charset="0"/>
                <a:cs typeface="Arial" panose="020B0604020202020204" pitchFamily="34" charset="0"/>
              </a:rPr>
              <a:t>gledaj</a:t>
            </a:r>
            <a:r>
              <a:rPr lang="en-US" sz="3200" b="1" dirty="0">
                <a:solidFill>
                  <a:srgbClr val="FF0000"/>
                </a:solidFill>
                <a:latin typeface="Arial" panose="020B0604020202020204" pitchFamily="34" charset="0"/>
                <a:cs typeface="Arial" panose="020B0604020202020204" pitchFamily="34" charset="0"/>
              </a:rPr>
              <a:t> me </a:t>
            </a:r>
            <a:r>
              <a:rPr lang="en-US" sz="3200" b="1" dirty="0" err="1">
                <a:solidFill>
                  <a:srgbClr val="FF0000"/>
                </a:solidFill>
                <a:latin typeface="Arial" panose="020B0604020202020204" pitchFamily="34" charset="0"/>
                <a:cs typeface="Arial" panose="020B0604020202020204" pitchFamily="34" charset="0"/>
              </a:rPr>
              <a:t>šta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radim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već</a:t>
            </a:r>
            <a:r>
              <a:rPr lang="en-US" sz="3200" b="1" dirty="0">
                <a:solidFill>
                  <a:srgbClr val="FF0000"/>
                </a:solidFill>
                <a:latin typeface="Arial" panose="020B0604020202020204" pitchFamily="34" charset="0"/>
                <a:cs typeface="Arial" panose="020B0604020202020204" pitchFamily="34" charset="0"/>
              </a:rPr>
              <a:t> se </a:t>
            </a:r>
            <a:r>
              <a:rPr lang="en-US" sz="3200" b="1" dirty="0" err="1">
                <a:solidFill>
                  <a:srgbClr val="FF0000"/>
                </a:solidFill>
                <a:latin typeface="Arial" panose="020B0604020202020204" pitchFamily="34" charset="0"/>
                <a:cs typeface="Arial" panose="020B0604020202020204" pitchFamily="34" charset="0"/>
              </a:rPr>
              <a:t>ponašaj</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onako</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kako</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kažem</a:t>
            </a:r>
            <a:r>
              <a:rPr lang="en-US" sz="3200" b="1" dirty="0">
                <a:solidFill>
                  <a:srgbClr val="FF0000"/>
                </a:solidFill>
                <a:latin typeface="Arial" panose="020B0604020202020204" pitchFamily="34" charset="0"/>
                <a:cs typeface="Arial" panose="020B0604020202020204" pitchFamily="34" charset="0"/>
              </a:rPr>
              <a:t>“). </a:t>
            </a:r>
            <a:br>
              <a:rPr lang="en-US" sz="3200" b="1" dirty="0">
                <a:solidFill>
                  <a:srgbClr val="FF0000"/>
                </a:solidFill>
                <a:latin typeface="Arial" panose="020B0604020202020204" pitchFamily="34" charset="0"/>
                <a:cs typeface="Arial" panose="020B0604020202020204" pitchFamily="34" charset="0"/>
              </a:rPr>
            </a:br>
            <a:r>
              <a:rPr lang="en-US" sz="3200" b="1" dirty="0">
                <a:solidFill>
                  <a:srgbClr val="FF0000"/>
                </a:solidFill>
                <a:latin typeface="Arial" panose="020B0604020202020204" pitchFamily="34" charset="0"/>
                <a:cs typeface="Arial" panose="020B0604020202020204" pitchFamily="34" charset="0"/>
              </a:rPr>
              <a:t/>
            </a:r>
            <a:br>
              <a:rPr lang="en-US" sz="3200" b="1" dirty="0">
                <a:solidFill>
                  <a:srgbClr val="FF0000"/>
                </a:solidFill>
                <a:latin typeface="Arial" panose="020B0604020202020204" pitchFamily="34" charset="0"/>
                <a:cs typeface="Arial" panose="020B0604020202020204" pitchFamily="34" charset="0"/>
              </a:rPr>
            </a:br>
            <a:r>
              <a:rPr lang="en-US" sz="3200" b="1" dirty="0" err="1">
                <a:solidFill>
                  <a:srgbClr val="FF0000"/>
                </a:solidFill>
                <a:latin typeface="Arial" panose="020B0604020202020204" pitchFamily="34" charset="0"/>
                <a:cs typeface="Arial" panose="020B0604020202020204" pitchFamily="34" charset="0"/>
              </a:rPr>
              <a:t>Zato</a:t>
            </a:r>
            <a:r>
              <a:rPr lang="en-US" sz="3200" b="1" dirty="0">
                <a:solidFill>
                  <a:srgbClr val="FF0000"/>
                </a:solidFill>
                <a:latin typeface="Arial" panose="020B0604020202020204" pitchFamily="34" charset="0"/>
                <a:cs typeface="Arial" panose="020B0604020202020204" pitchFamily="34" charset="0"/>
              </a:rPr>
              <a:t> je </a:t>
            </a:r>
            <a:r>
              <a:rPr lang="en-US" sz="3200" b="1" dirty="0" err="1">
                <a:solidFill>
                  <a:srgbClr val="FF0000"/>
                </a:solidFill>
                <a:latin typeface="Arial" panose="020B0604020202020204" pitchFamily="34" charset="0"/>
                <a:cs typeface="Arial" panose="020B0604020202020204" pitchFamily="34" charset="0"/>
              </a:rPr>
              <a:t>važno</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doneti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odluke</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prilagoditi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svoje</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ponašanje</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danas</a:t>
            </a:r>
            <a:r>
              <a:rPr lang="en-US" sz="3200" b="1" dirty="0">
                <a:solidFill>
                  <a:srgbClr val="FF0000"/>
                </a:solidFill>
                <a:latin typeface="Arial" panose="020B0604020202020204" pitchFamily="34" charset="0"/>
                <a:cs typeface="Arial" panose="020B0604020202020204" pitchFamily="34" charset="0"/>
              </a:rPr>
              <a:t>, da ne </a:t>
            </a:r>
            <a:r>
              <a:rPr lang="en-US" sz="3200" b="1" dirty="0" err="1">
                <a:solidFill>
                  <a:srgbClr val="FF0000"/>
                </a:solidFill>
                <a:latin typeface="Arial" panose="020B0604020202020204" pitchFamily="34" charset="0"/>
                <a:cs typeface="Arial" panose="020B0604020202020204" pitchFamily="34" charset="0"/>
              </a:rPr>
              <a:t>bismo</a:t>
            </a:r>
            <a:r>
              <a:rPr lang="en-US" sz="3200" b="1" dirty="0">
                <a:solidFill>
                  <a:srgbClr val="FF0000"/>
                </a:solidFill>
                <a:latin typeface="Arial" panose="020B0604020202020204" pitchFamily="34" charset="0"/>
                <a:cs typeface="Arial" panose="020B0604020202020204" pitchFamily="34" charset="0"/>
              </a:rPr>
              <a:t> u </a:t>
            </a:r>
            <a:r>
              <a:rPr lang="en-US" sz="3200" b="1" dirty="0" err="1">
                <a:solidFill>
                  <a:srgbClr val="FF0000"/>
                </a:solidFill>
                <a:latin typeface="Arial" panose="020B0604020202020204" pitchFamily="34" charset="0"/>
                <a:cs typeface="Arial" panose="020B0604020202020204" pitchFamily="34" charset="0"/>
              </a:rPr>
              <a:t>budućnosti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doživeli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osećaj</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bespomoćnosti</a:t>
            </a:r>
            <a:r>
              <a:rPr lang="en-US" sz="3200" b="1" dirty="0">
                <a:solidFill>
                  <a:srgbClr val="FF0000"/>
                </a:solidFill>
                <a:latin typeface="Arial" panose="020B0604020202020204" pitchFamily="34" charset="0"/>
                <a:cs typeface="Arial" panose="020B0604020202020204" pitchFamily="34" charset="0"/>
              </a:rPr>
              <a:t>.</a:t>
            </a:r>
            <a:endParaRPr lang="sr-Cyrl-RS" sz="32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094839"/>
            <a:ext cx="4440436" cy="4841361"/>
          </a:xfrm>
          <a:prstGeom prst="rect">
            <a:avLst/>
          </a:prstGeom>
        </p:spPr>
      </p:pic>
    </p:spTree>
    <p:extLst>
      <p:ext uri="{BB962C8B-B14F-4D97-AF65-F5344CB8AC3E}">
        <p14:creationId xmlns:p14="http://schemas.microsoft.com/office/powerpoint/2010/main" val="207167565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2425"/>
            <a:ext cx="11734800" cy="6429375"/>
          </a:xfrm>
        </p:spPr>
        <p:txBody>
          <a:bodyPr>
            <a:noAutofit/>
          </a:bodyPr>
          <a:lstStyle/>
          <a:p>
            <a:pPr marL="0" indent="0" algn="ctr">
              <a:lnSpc>
                <a:spcPct val="80000"/>
              </a:lnSpc>
              <a:buNone/>
              <a:defRPr/>
            </a:pPr>
            <a:r>
              <a:rPr lang="en-US" altLang="en-US" sz="40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Preporuke</a:t>
            </a:r>
            <a:r>
              <a:rPr lang="en-US" alt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0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za</a:t>
            </a:r>
            <a:r>
              <a:rPr lang="en-US" alt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0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uspešno</a:t>
            </a:r>
            <a:r>
              <a:rPr lang="en-US" alt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0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realizovanje</a:t>
            </a:r>
            <a:r>
              <a:rPr lang="en-US" alt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en-US" sz="4000" b="1"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samostalnosti</a:t>
            </a:r>
            <a:r>
              <a:rPr lang="en-US" alt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a:t>
            </a:r>
          </a:p>
          <a:p>
            <a:pPr marL="0" indent="0" algn="ctr">
              <a:lnSpc>
                <a:spcPct val="80000"/>
              </a:lnSpc>
              <a:buNone/>
              <a:defRPr/>
            </a:pPr>
            <a:endParaRPr lang="sr-Latn-CS" altLang="en-US" sz="1200" dirty="0">
              <a:latin typeface="Arial" panose="020B0604020202020204" pitchFamily="34" charset="0"/>
              <a:cs typeface="Arial" panose="020B0604020202020204" pitchFamily="34" charset="0"/>
            </a:endParaRPr>
          </a:p>
          <a:p>
            <a:pPr marL="0" indent="0">
              <a:lnSpc>
                <a:spcPct val="80000"/>
              </a:lnSpc>
              <a:buNone/>
              <a:defRPr/>
            </a:pPr>
            <a:r>
              <a:rPr lang="sr-Latn-CS" altLang="en-US" sz="3200" dirty="0">
                <a:latin typeface="Arial" panose="020B0604020202020204" pitchFamily="34" charset="0"/>
                <a:cs typeface="Arial" panose="020B0604020202020204" pitchFamily="34" charset="0"/>
              </a:rPr>
              <a:t>5. Otvoreno </a:t>
            </a:r>
            <a:r>
              <a:rPr lang="sr-Latn-CS" altLang="en-US" sz="3200" b="1" dirty="0">
                <a:solidFill>
                  <a:srgbClr val="FF0000"/>
                </a:solidFill>
                <a:latin typeface="Arial" panose="020B0604020202020204" pitchFamily="34" charset="0"/>
                <a:cs typeface="Arial" panose="020B0604020202020204" pitchFamily="34" charset="0"/>
              </a:rPr>
              <a:t>razgovarati</a:t>
            </a:r>
            <a:r>
              <a:rPr lang="sr-Latn-CS" altLang="en-US" sz="3200" dirty="0">
                <a:latin typeface="Arial" panose="020B0604020202020204" pitchFamily="34" charset="0"/>
                <a:cs typeface="Arial" panose="020B0604020202020204" pitchFamily="34" charset="0"/>
              </a:rPr>
              <a:t> sa decom </a:t>
            </a:r>
            <a:r>
              <a:rPr lang="sr-Latn-CS" altLang="en-US" sz="3200" b="1" dirty="0">
                <a:solidFill>
                  <a:srgbClr val="FF0000"/>
                </a:solidFill>
                <a:latin typeface="Arial" panose="020B0604020202020204" pitchFamily="34" charset="0"/>
                <a:cs typeface="Arial" panose="020B0604020202020204" pitchFamily="34" charset="0"/>
              </a:rPr>
              <a:t>o njihovom viđenju samostalnosti </a:t>
            </a:r>
            <a:r>
              <a:rPr lang="sr-Latn-CS" altLang="en-US" sz="3200" dirty="0">
                <a:latin typeface="Arial" panose="020B0604020202020204" pitchFamily="34" charset="0"/>
                <a:cs typeface="Arial" panose="020B0604020202020204" pitchFamily="34" charset="0"/>
              </a:rPr>
              <a:t>kao razvojnom zadatku.</a:t>
            </a:r>
          </a:p>
          <a:p>
            <a:pPr marL="0" indent="0">
              <a:lnSpc>
                <a:spcPct val="80000"/>
              </a:lnSpc>
              <a:buNone/>
              <a:defRPr/>
            </a:pPr>
            <a:r>
              <a:rPr lang="sr-Latn-CS" altLang="en-US" sz="3200" dirty="0">
                <a:latin typeface="Arial" panose="020B0604020202020204" pitchFamily="34" charset="0"/>
                <a:cs typeface="Arial" panose="020B0604020202020204" pitchFamily="34" charset="0"/>
              </a:rPr>
              <a:t>6. </a:t>
            </a:r>
            <a:r>
              <a:rPr lang="sr-Latn-CS" altLang="en-US" sz="3200" b="1" dirty="0">
                <a:solidFill>
                  <a:srgbClr val="FF0000"/>
                </a:solidFill>
                <a:latin typeface="Arial" panose="020B0604020202020204" pitchFamily="34" charset="0"/>
                <a:cs typeface="Arial" panose="020B0604020202020204" pitchFamily="34" charset="0"/>
              </a:rPr>
              <a:t>Izbegavati imperativno nametanje sopstvenih sistema vrednosti </a:t>
            </a:r>
            <a:r>
              <a:rPr lang="sr-Latn-CS" altLang="en-US" sz="3200" dirty="0">
                <a:latin typeface="Arial" panose="020B0604020202020204" pitchFamily="34" charset="0"/>
                <a:cs typeface="Arial" panose="020B0604020202020204" pitchFamily="34" charset="0"/>
              </a:rPr>
              <a:t>deci koja su na putu osamostaljenja.</a:t>
            </a:r>
          </a:p>
          <a:p>
            <a:pPr marL="0" indent="0">
              <a:lnSpc>
                <a:spcPct val="80000"/>
              </a:lnSpc>
              <a:buNone/>
              <a:defRPr/>
            </a:pPr>
            <a:r>
              <a:rPr lang="sr-Latn-CS" altLang="en-US" sz="3200" dirty="0">
                <a:latin typeface="Arial" panose="020B0604020202020204" pitchFamily="34" charset="0"/>
                <a:cs typeface="Arial" panose="020B0604020202020204" pitchFamily="34" charset="0"/>
              </a:rPr>
              <a:t>7. Definisati obrasce ponašanja koja mlada osoba </a:t>
            </a:r>
            <a:r>
              <a:rPr lang="sr-Latn-CS" altLang="en-US" sz="3200" b="1" dirty="0">
                <a:latin typeface="Arial" panose="020B0604020202020204" pitchFamily="34" charset="0"/>
                <a:cs typeface="Arial" panose="020B0604020202020204" pitchFamily="34" charset="0"/>
              </a:rPr>
              <a:t>ne sme da unese u svoj budući brak</a:t>
            </a:r>
            <a:r>
              <a:rPr lang="sr-Latn-CS" altLang="en-US" sz="3200" dirty="0">
                <a:latin typeface="Arial" panose="020B0604020202020204" pitchFamily="34" charset="0"/>
                <a:cs typeface="Arial" panose="020B0604020202020204" pitchFamily="34" charset="0"/>
              </a:rPr>
              <a:t> (zloupotreba alkohola, droga, interneta, neodgovorna ponašanja, nasilje u porodici i dr)</a:t>
            </a:r>
          </a:p>
          <a:p>
            <a:pPr marL="0" indent="0">
              <a:lnSpc>
                <a:spcPct val="80000"/>
              </a:lnSpc>
              <a:buNone/>
              <a:defRPr/>
            </a:pPr>
            <a:r>
              <a:rPr lang="sr-Latn-CS" altLang="en-US" sz="3200" dirty="0">
                <a:latin typeface="Arial" panose="020B0604020202020204" pitchFamily="34" charset="0"/>
                <a:cs typeface="Arial" panose="020B0604020202020204" pitchFamily="34" charset="0"/>
              </a:rPr>
              <a:t>8. Koristiti mišljenja stručnjaka i ustanova koji se bave mladima i njihovim problemima i potrebama.</a:t>
            </a:r>
          </a:p>
          <a:p>
            <a:pPr marL="0" indent="0">
              <a:lnSpc>
                <a:spcPct val="80000"/>
              </a:lnSpc>
              <a:buFont typeface="Wingdings 2" panose="05020102010507070707" pitchFamily="18" charset="2"/>
              <a:buChar char=""/>
              <a:defRPr/>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85692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37180"/>
            <a:ext cx="9677400" cy="646331"/>
          </a:xfrm>
          <a:prstGeom prst="rect">
            <a:avLst/>
          </a:prstGeom>
          <a:noFill/>
        </p:spPr>
        <p:txBody>
          <a:bodyPr wrap="square">
            <a:spAutoFit/>
          </a:bodyPr>
          <a:lstStyle/>
          <a:p>
            <a:pPr algn="ctr">
              <a:defRPr/>
            </a:pP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OBRASCI </a:t>
            </a:r>
            <a:r>
              <a:rPr lang="en-US"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UZIMANjA</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„PAS“ KOD MLADIH</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795" name="TextBox 2"/>
          <p:cNvSpPr txBox="1">
            <a:spLocks noChangeArrowheads="1"/>
          </p:cNvSpPr>
          <p:nvPr/>
        </p:nvSpPr>
        <p:spPr bwMode="auto">
          <a:xfrm>
            <a:off x="304800" y="762000"/>
            <a:ext cx="11468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spcBef>
                <a:spcPct val="0"/>
              </a:spcBef>
              <a:buFontTx/>
              <a:buChar char="-"/>
            </a:pPr>
            <a:r>
              <a:rPr lang="en-US" altLang="en-US" sz="2400" dirty="0" err="1" smtClean="0"/>
              <a:t>Početni</a:t>
            </a:r>
            <a:r>
              <a:rPr lang="en-US" altLang="en-US" sz="2400" dirty="0" smtClean="0"/>
              <a:t> </a:t>
            </a:r>
            <a:r>
              <a:rPr lang="en-US" altLang="en-US" sz="2400" dirty="0" err="1"/>
              <a:t>motivi</a:t>
            </a:r>
            <a:r>
              <a:rPr lang="en-US" altLang="en-US" sz="2400" dirty="0"/>
              <a:t> </a:t>
            </a:r>
            <a:r>
              <a:rPr lang="en-US" altLang="en-US" sz="2400" dirty="0" err="1"/>
              <a:t>su</a:t>
            </a:r>
            <a:r>
              <a:rPr lang="en-US" altLang="en-US" sz="2400" dirty="0"/>
              <a:t> </a:t>
            </a:r>
            <a:r>
              <a:rPr lang="en-US" altLang="en-US" sz="2400" dirty="0" err="1"/>
              <a:t>različiti</a:t>
            </a:r>
            <a:r>
              <a:rPr lang="en-US" altLang="en-US" sz="2400" dirty="0"/>
              <a:t> </a:t>
            </a:r>
            <a:r>
              <a:rPr lang="en-US" altLang="en-US" sz="2400" dirty="0" err="1"/>
              <a:t>i</a:t>
            </a:r>
            <a:r>
              <a:rPr lang="en-US" altLang="en-US" sz="2400" dirty="0"/>
              <a:t> </a:t>
            </a:r>
            <a:r>
              <a:rPr lang="en-US" altLang="en-US" sz="2400" dirty="0" err="1"/>
              <a:t>zavise</a:t>
            </a:r>
            <a:r>
              <a:rPr lang="en-US" altLang="en-US" sz="2400" dirty="0"/>
              <a:t> od </a:t>
            </a:r>
            <a:r>
              <a:rPr lang="en-US" altLang="en-US" sz="2400" dirty="0" err="1" smtClean="0"/>
              <a:t>uzrasta</a:t>
            </a:r>
            <a:endParaRPr lang="sr-Latn-RS" altLang="en-US" sz="2400" dirty="0" smtClean="0"/>
          </a:p>
          <a:p>
            <a:pPr marL="342900" indent="-342900">
              <a:spcBef>
                <a:spcPct val="0"/>
              </a:spcBef>
              <a:buFontTx/>
              <a:buChar char="-"/>
            </a:pPr>
            <a:r>
              <a:rPr lang="en-US" altLang="en-US" sz="2400" dirty="0" err="1" smtClean="0"/>
              <a:t>Često</a:t>
            </a:r>
            <a:r>
              <a:rPr lang="en-US" altLang="en-US" sz="2400" dirty="0" smtClean="0"/>
              <a:t> </a:t>
            </a:r>
            <a:r>
              <a:rPr lang="en-US" altLang="en-US" sz="2400" dirty="0" err="1"/>
              <a:t>takmičarski</a:t>
            </a:r>
            <a:r>
              <a:rPr lang="en-US" altLang="en-US" sz="2400" dirty="0"/>
              <a:t> („</a:t>
            </a:r>
            <a:r>
              <a:rPr lang="en-US" altLang="en-US" sz="2400" dirty="0" err="1"/>
              <a:t>ko</a:t>
            </a:r>
            <a:r>
              <a:rPr lang="en-US" altLang="en-US" sz="2400" dirty="0"/>
              <a:t> </a:t>
            </a:r>
            <a:r>
              <a:rPr lang="en-US" altLang="en-US" sz="2400" dirty="0" err="1"/>
              <a:t>će</a:t>
            </a:r>
            <a:r>
              <a:rPr lang="en-US" altLang="en-US" sz="2400" dirty="0"/>
              <a:t> </a:t>
            </a:r>
            <a:r>
              <a:rPr lang="en-US" altLang="en-US" sz="2400" dirty="0" err="1"/>
              <a:t>više</a:t>
            </a:r>
            <a:r>
              <a:rPr lang="en-US" altLang="en-US" sz="2400" dirty="0"/>
              <a:t>, </a:t>
            </a:r>
            <a:r>
              <a:rPr lang="en-US" altLang="en-US" sz="2400" dirty="0" err="1"/>
              <a:t>ko</a:t>
            </a:r>
            <a:r>
              <a:rPr lang="en-US" altLang="en-US" sz="2400" dirty="0"/>
              <a:t> </a:t>
            </a:r>
            <a:r>
              <a:rPr lang="en-US" altLang="en-US" sz="2400" dirty="0" err="1"/>
              <a:t>će</a:t>
            </a:r>
            <a:r>
              <a:rPr lang="en-US" altLang="en-US" sz="2400" dirty="0"/>
              <a:t> </a:t>
            </a:r>
            <a:r>
              <a:rPr lang="en-US" altLang="en-US" sz="2400" dirty="0" err="1"/>
              <a:t>jače</a:t>
            </a:r>
            <a:r>
              <a:rPr lang="en-US" altLang="en-US" sz="2400" dirty="0"/>
              <a:t>“) – OPASNO PO ŽIVOT</a:t>
            </a:r>
            <a:r>
              <a:rPr lang="en-US" altLang="en-US" sz="2400" dirty="0" smtClean="0"/>
              <a:t>!</a:t>
            </a:r>
            <a:endParaRPr lang="sr-Latn-RS" altLang="en-US" sz="2400" dirty="0" smtClean="0"/>
          </a:p>
          <a:p>
            <a:pPr marL="342900" indent="-342900">
              <a:spcBef>
                <a:spcPct val="0"/>
              </a:spcBef>
              <a:buFontTx/>
              <a:buChar char="-"/>
            </a:pPr>
            <a:r>
              <a:rPr lang="en-US" altLang="en-US" sz="2400" dirty="0" err="1" smtClean="0"/>
              <a:t>Neretko</a:t>
            </a:r>
            <a:r>
              <a:rPr lang="en-US" altLang="en-US" sz="2400" dirty="0" smtClean="0"/>
              <a:t> </a:t>
            </a:r>
            <a:r>
              <a:rPr lang="en-US" altLang="en-US" sz="2400" dirty="0" err="1"/>
              <a:t>imitiraju</a:t>
            </a:r>
            <a:r>
              <a:rPr lang="en-US" altLang="en-US" sz="2400" dirty="0"/>
              <a:t> </a:t>
            </a:r>
            <a:r>
              <a:rPr lang="en-US" altLang="en-US" sz="2400" dirty="0" err="1"/>
              <a:t>obrasce</a:t>
            </a:r>
            <a:r>
              <a:rPr lang="en-US" altLang="en-US" sz="2400" dirty="0"/>
              <a:t> </a:t>
            </a:r>
            <a:r>
              <a:rPr lang="en-US" altLang="en-US" sz="2400" dirty="0" err="1"/>
              <a:t>sa</a:t>
            </a:r>
            <a:r>
              <a:rPr lang="en-US" altLang="en-US" sz="2400" dirty="0"/>
              <a:t> </a:t>
            </a:r>
            <a:r>
              <a:rPr lang="en-US" altLang="en-US" sz="2400" dirty="0" err="1"/>
              <a:t>interneta</a:t>
            </a:r>
            <a:r>
              <a:rPr lang="en-US" altLang="en-US" sz="2400" dirty="0"/>
              <a:t>.</a:t>
            </a:r>
            <a:endParaRPr lang="en-US" altLang="en-US" sz="2400" dirty="0"/>
          </a:p>
        </p:txBody>
      </p:sp>
      <p:sp>
        <p:nvSpPr>
          <p:cNvPr id="4" name="TextBox 3"/>
          <p:cNvSpPr txBox="1"/>
          <p:nvPr/>
        </p:nvSpPr>
        <p:spPr>
          <a:xfrm>
            <a:off x="2438400" y="1981201"/>
            <a:ext cx="7315200" cy="954107"/>
          </a:xfrm>
          <a:prstGeom prst="rect">
            <a:avLst/>
          </a:prstGeom>
          <a:noFill/>
        </p:spPr>
        <p:txBody>
          <a:bodyPr>
            <a:spAutoFit/>
          </a:bodyPr>
          <a:lstStyle/>
          <a:p>
            <a:pPr algn="ctr">
              <a:defRPr/>
            </a:pP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OBRASCI </a:t>
            </a:r>
            <a:r>
              <a:rPr lang="en-US" sz="28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PONAŠANjA</a:t>
            </a: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KOJI UKAZUJU DA MLADI MOŽDA KORISTE „PAS“</a:t>
            </a: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1230261" y="2920295"/>
            <a:ext cx="4038600" cy="156966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PROMENE RUTINA U:</a:t>
            </a:r>
          </a:p>
          <a:p>
            <a:pPr>
              <a:defRPr/>
            </a:pPr>
            <a:r>
              <a:rPr lang="en-US" sz="24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PORODICI</a:t>
            </a:r>
          </a:p>
          <a:p>
            <a:pPr>
              <a:defRPr/>
            </a:pPr>
            <a:r>
              <a:rPr lang="en-US" sz="24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ŠKOLI</a:t>
            </a:r>
          </a:p>
          <a:p>
            <a:pPr>
              <a:defRPr/>
            </a:pPr>
            <a:r>
              <a:rPr lang="en-US" sz="24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ŠIREM </a:t>
            </a:r>
            <a:r>
              <a:rPr lang="en-US" sz="2400" u="sng"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OKRUŽENjU</a:t>
            </a:r>
            <a:endParaRPr lang="en-US" sz="24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3798" name="TextBox 5"/>
          <p:cNvSpPr txBox="1">
            <a:spLocks noChangeArrowheads="1"/>
          </p:cNvSpPr>
          <p:nvPr/>
        </p:nvSpPr>
        <p:spPr bwMode="auto">
          <a:xfrm flipH="1">
            <a:off x="419100" y="4565545"/>
            <a:ext cx="335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Latn-RS" altLang="en-US" sz="2000" dirty="0" smtClean="0">
                <a:solidFill>
                  <a:srgbClr val="CC0066"/>
                </a:solidFill>
              </a:rPr>
              <a:t>Preterano buntovništvo</a:t>
            </a:r>
            <a:endParaRPr lang="en-US" altLang="en-US" sz="2000" dirty="0">
              <a:solidFill>
                <a:srgbClr val="CC0066"/>
              </a:solidFill>
            </a:endParaRPr>
          </a:p>
        </p:txBody>
      </p:sp>
      <p:sp>
        <p:nvSpPr>
          <p:cNvPr id="33799" name="TextBox 8"/>
          <p:cNvSpPr txBox="1">
            <a:spLocks noChangeArrowheads="1"/>
          </p:cNvSpPr>
          <p:nvPr/>
        </p:nvSpPr>
        <p:spPr bwMode="auto">
          <a:xfrm flipH="1">
            <a:off x="2095500" y="5068888"/>
            <a:ext cx="278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Latn-RS" altLang="en-US" sz="1800" dirty="0" smtClean="0">
                <a:solidFill>
                  <a:srgbClr val="FF0000"/>
                </a:solidFill>
              </a:rPr>
              <a:t>Izbegavanje obaveza</a:t>
            </a:r>
            <a:endParaRPr lang="en-US" altLang="en-US" sz="1800" dirty="0">
              <a:solidFill>
                <a:srgbClr val="FF0000"/>
              </a:solidFill>
            </a:endParaRPr>
          </a:p>
        </p:txBody>
      </p:sp>
      <p:sp>
        <p:nvSpPr>
          <p:cNvPr id="33800" name="TextBox 9"/>
          <p:cNvSpPr txBox="1">
            <a:spLocks noChangeArrowheads="1"/>
          </p:cNvSpPr>
          <p:nvPr/>
        </p:nvSpPr>
        <p:spPr bwMode="auto">
          <a:xfrm flipH="1">
            <a:off x="2590800" y="5638801"/>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Latn-RS" altLang="en-US" sz="2000" dirty="0" smtClean="0">
                <a:solidFill>
                  <a:srgbClr val="0000CC"/>
                </a:solidFill>
              </a:rPr>
              <a:t>Laganje</a:t>
            </a:r>
            <a:endParaRPr lang="en-US" altLang="en-US" sz="2000" dirty="0">
              <a:solidFill>
                <a:srgbClr val="0000CC"/>
              </a:solidFill>
            </a:endParaRPr>
          </a:p>
        </p:txBody>
      </p:sp>
      <p:sp>
        <p:nvSpPr>
          <p:cNvPr id="33801" name="TextBox 10"/>
          <p:cNvSpPr txBox="1">
            <a:spLocks noChangeArrowheads="1"/>
          </p:cNvSpPr>
          <p:nvPr/>
        </p:nvSpPr>
        <p:spPr bwMode="auto">
          <a:xfrm flipH="1">
            <a:off x="4583061" y="5615149"/>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Latn-RS" altLang="en-US" sz="2000" dirty="0" smtClean="0">
                <a:solidFill>
                  <a:srgbClr val="009900"/>
                </a:solidFill>
              </a:rPr>
              <a:t>Nasilje</a:t>
            </a:r>
            <a:endParaRPr lang="en-US" altLang="en-US" sz="2000" dirty="0">
              <a:solidFill>
                <a:srgbClr val="009900"/>
              </a:solidFill>
            </a:endParaRPr>
          </a:p>
        </p:txBody>
      </p:sp>
      <p:sp>
        <p:nvSpPr>
          <p:cNvPr id="33802" name="TextBox 11"/>
          <p:cNvSpPr txBox="1">
            <a:spLocks noChangeArrowheads="1"/>
          </p:cNvSpPr>
          <p:nvPr/>
        </p:nvSpPr>
        <p:spPr bwMode="auto">
          <a:xfrm flipH="1">
            <a:off x="5295900" y="4876800"/>
            <a:ext cx="361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Latn-RS" altLang="en-US" sz="2000" dirty="0" smtClean="0"/>
              <a:t>Izbegavanje boravka u kući</a:t>
            </a:r>
            <a:endParaRPr lang="en-US" altLang="en-US" sz="2000" dirty="0"/>
          </a:p>
        </p:txBody>
      </p:sp>
      <p:sp>
        <p:nvSpPr>
          <p:cNvPr id="33803" name="TextBox 12"/>
          <p:cNvSpPr txBox="1">
            <a:spLocks noChangeArrowheads="1"/>
          </p:cNvSpPr>
          <p:nvPr/>
        </p:nvSpPr>
        <p:spPr bwMode="auto">
          <a:xfrm flipH="1">
            <a:off x="7200900" y="5334000"/>
            <a:ext cx="4610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dirty="0" err="1">
                <a:solidFill>
                  <a:srgbClr val="D60093"/>
                </a:solidFill>
              </a:rPr>
              <a:t>Bežanje</a:t>
            </a:r>
            <a:r>
              <a:rPr lang="en-US" altLang="en-US" sz="2000" dirty="0">
                <a:solidFill>
                  <a:srgbClr val="D60093"/>
                </a:solidFill>
              </a:rPr>
              <a:t> </a:t>
            </a:r>
            <a:r>
              <a:rPr lang="en-US" altLang="en-US" sz="2000" dirty="0" err="1">
                <a:solidFill>
                  <a:srgbClr val="D60093"/>
                </a:solidFill>
              </a:rPr>
              <a:t>iz</a:t>
            </a:r>
            <a:r>
              <a:rPr lang="en-US" altLang="en-US" sz="2000" dirty="0">
                <a:solidFill>
                  <a:srgbClr val="D60093"/>
                </a:solidFill>
              </a:rPr>
              <a:t> </a:t>
            </a:r>
            <a:r>
              <a:rPr lang="en-US" altLang="en-US" sz="2000" dirty="0" err="1">
                <a:solidFill>
                  <a:srgbClr val="D60093"/>
                </a:solidFill>
              </a:rPr>
              <a:t>škole</a:t>
            </a:r>
            <a:r>
              <a:rPr lang="en-US" altLang="en-US" sz="2000" dirty="0">
                <a:solidFill>
                  <a:srgbClr val="D60093"/>
                </a:solidFill>
              </a:rPr>
              <a:t> </a:t>
            </a:r>
            <a:r>
              <a:rPr lang="en-US" altLang="en-US" sz="2000" dirty="0" err="1">
                <a:solidFill>
                  <a:srgbClr val="D60093"/>
                </a:solidFill>
              </a:rPr>
              <a:t>ili</a:t>
            </a:r>
            <a:r>
              <a:rPr lang="en-US" altLang="en-US" sz="2000" dirty="0">
                <a:solidFill>
                  <a:srgbClr val="D60093"/>
                </a:solidFill>
              </a:rPr>
              <a:t> </a:t>
            </a:r>
            <a:r>
              <a:rPr lang="en-US" altLang="en-US" sz="2000" dirty="0" err="1">
                <a:solidFill>
                  <a:srgbClr val="D60093"/>
                </a:solidFill>
              </a:rPr>
              <a:t>zavlačenje</a:t>
            </a:r>
            <a:r>
              <a:rPr lang="en-US" altLang="en-US" sz="2000" dirty="0">
                <a:solidFill>
                  <a:srgbClr val="D60093"/>
                </a:solidFill>
              </a:rPr>
              <a:t> </a:t>
            </a:r>
            <a:r>
              <a:rPr lang="en-US" altLang="en-US" sz="2000" dirty="0" err="1">
                <a:solidFill>
                  <a:srgbClr val="D60093"/>
                </a:solidFill>
              </a:rPr>
              <a:t>po</a:t>
            </a:r>
            <a:r>
              <a:rPr lang="en-US" altLang="en-US" sz="2000" dirty="0">
                <a:solidFill>
                  <a:srgbClr val="D60093"/>
                </a:solidFill>
              </a:rPr>
              <a:t> </a:t>
            </a:r>
            <a:r>
              <a:rPr lang="en-US" altLang="en-US" sz="2000" dirty="0" err="1">
                <a:solidFill>
                  <a:srgbClr val="D60093"/>
                </a:solidFill>
              </a:rPr>
              <a:t>skrovitim</a:t>
            </a:r>
            <a:r>
              <a:rPr lang="en-US" altLang="en-US" sz="2000" dirty="0">
                <a:solidFill>
                  <a:srgbClr val="D60093"/>
                </a:solidFill>
              </a:rPr>
              <a:t> </a:t>
            </a:r>
            <a:r>
              <a:rPr lang="en-US" altLang="en-US" sz="2000" dirty="0" err="1">
                <a:solidFill>
                  <a:srgbClr val="D60093"/>
                </a:solidFill>
              </a:rPr>
              <a:t>mestima</a:t>
            </a:r>
            <a:r>
              <a:rPr lang="en-US" altLang="en-US" sz="2000" dirty="0">
                <a:solidFill>
                  <a:srgbClr val="D60093"/>
                </a:solidFill>
              </a:rPr>
              <a:t> </a:t>
            </a:r>
            <a:endParaRPr lang="en-US" altLang="en-US" sz="2000" dirty="0">
              <a:solidFill>
                <a:srgbClr val="D60093"/>
              </a:solidFill>
            </a:endParaRPr>
          </a:p>
        </p:txBody>
      </p:sp>
      <p:sp>
        <p:nvSpPr>
          <p:cNvPr id="33804" name="TextBox 13"/>
          <p:cNvSpPr txBox="1">
            <a:spLocks noChangeArrowheads="1"/>
          </p:cNvSpPr>
          <p:nvPr/>
        </p:nvSpPr>
        <p:spPr bwMode="auto">
          <a:xfrm flipH="1">
            <a:off x="5143500" y="6217891"/>
            <a:ext cx="2781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sr-Latn-RS" altLang="en-US" sz="2000" dirty="0" smtClean="0">
                <a:solidFill>
                  <a:srgbClr val="0000FF"/>
                </a:solidFill>
              </a:rPr>
              <a:t>Promena društva</a:t>
            </a:r>
            <a:endParaRPr lang="en-US" altLang="en-US" sz="2000" dirty="0">
              <a:solidFill>
                <a:srgbClr val="0000FF"/>
              </a:solidFill>
            </a:endParaRPr>
          </a:p>
        </p:txBody>
      </p:sp>
      <p:sp>
        <p:nvSpPr>
          <p:cNvPr id="33805" name="TextBox 14"/>
          <p:cNvSpPr txBox="1">
            <a:spLocks noChangeArrowheads="1"/>
          </p:cNvSpPr>
          <p:nvPr/>
        </p:nvSpPr>
        <p:spPr bwMode="auto">
          <a:xfrm flipH="1">
            <a:off x="647700" y="6242112"/>
            <a:ext cx="373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solidFill>
                  <a:srgbClr val="FF3300"/>
                </a:solidFill>
              </a:rPr>
              <a:t>Nova </a:t>
            </a:r>
            <a:r>
              <a:rPr lang="en-US" altLang="en-US" sz="2000" dirty="0" err="1">
                <a:solidFill>
                  <a:srgbClr val="FF3300"/>
                </a:solidFill>
              </a:rPr>
              <a:t>simpatija</a:t>
            </a:r>
            <a:r>
              <a:rPr lang="en-US" altLang="en-US" sz="2000" dirty="0">
                <a:solidFill>
                  <a:srgbClr val="FF3300"/>
                </a:solidFill>
              </a:rPr>
              <a:t> </a:t>
            </a:r>
            <a:r>
              <a:rPr lang="en-US" altLang="en-US" sz="2000" dirty="0" err="1">
                <a:solidFill>
                  <a:srgbClr val="FF3300"/>
                </a:solidFill>
              </a:rPr>
              <a:t>koristi</a:t>
            </a:r>
            <a:r>
              <a:rPr lang="en-US" altLang="en-US" sz="2000" dirty="0">
                <a:solidFill>
                  <a:srgbClr val="FF3300"/>
                </a:solidFill>
              </a:rPr>
              <a:t> PAS</a:t>
            </a:r>
            <a:endParaRPr lang="en-US" altLang="en-US" sz="2000" dirty="0">
              <a:solidFill>
                <a:srgbClr val="FF3300"/>
              </a:solidFill>
            </a:endParaRPr>
          </a:p>
        </p:txBody>
      </p:sp>
      <p:sp>
        <p:nvSpPr>
          <p:cNvPr id="33806" name="TextBox 15"/>
          <p:cNvSpPr txBox="1">
            <a:spLocks noChangeArrowheads="1"/>
          </p:cNvSpPr>
          <p:nvPr/>
        </p:nvSpPr>
        <p:spPr bwMode="auto">
          <a:xfrm flipH="1">
            <a:off x="6267450" y="2928938"/>
            <a:ext cx="5391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dirty="0" err="1"/>
              <a:t>Iznošenje</a:t>
            </a:r>
            <a:r>
              <a:rPr lang="en-US" altLang="en-US" sz="2000" dirty="0"/>
              <a:t> </a:t>
            </a:r>
            <a:r>
              <a:rPr lang="en-US" altLang="en-US" sz="2000" dirty="0" err="1"/>
              <a:t>pozitivnih</a:t>
            </a:r>
            <a:r>
              <a:rPr lang="en-US" altLang="en-US" sz="2000" dirty="0"/>
              <a:t> </a:t>
            </a:r>
            <a:r>
              <a:rPr lang="en-US" altLang="en-US" sz="2000" dirty="0" err="1"/>
              <a:t>stavova</a:t>
            </a:r>
            <a:r>
              <a:rPr lang="en-US" altLang="en-US" sz="2000" dirty="0"/>
              <a:t> o „PAS“</a:t>
            </a:r>
            <a:endParaRPr lang="en-US" altLang="en-US" sz="2000" dirty="0"/>
          </a:p>
        </p:txBody>
      </p:sp>
      <p:sp>
        <p:nvSpPr>
          <p:cNvPr id="33807" name="TextBox 16"/>
          <p:cNvSpPr txBox="1">
            <a:spLocks noChangeArrowheads="1"/>
          </p:cNvSpPr>
          <p:nvPr/>
        </p:nvSpPr>
        <p:spPr bwMode="auto">
          <a:xfrm flipH="1">
            <a:off x="7924800" y="6183313"/>
            <a:ext cx="304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r-Latn-RS" altLang="en-US" sz="2000" dirty="0" smtClean="0"/>
              <a:t>Nov drug</a:t>
            </a:r>
            <a:r>
              <a:rPr lang="sr-Cyrl-RS" altLang="en-US" sz="2000" dirty="0" smtClean="0"/>
              <a:t>/</a:t>
            </a:r>
            <a:r>
              <a:rPr lang="sr-Latn-RS" altLang="en-US" sz="2000" dirty="0" smtClean="0"/>
              <a:t>drugarica koristi PAS</a:t>
            </a:r>
            <a:endParaRPr lang="en-US" altLang="en-US" sz="2000" dirty="0"/>
          </a:p>
        </p:txBody>
      </p:sp>
      <p:sp>
        <p:nvSpPr>
          <p:cNvPr id="33808" name="TextBox 17"/>
          <p:cNvSpPr txBox="1">
            <a:spLocks noChangeArrowheads="1"/>
          </p:cNvSpPr>
          <p:nvPr/>
        </p:nvSpPr>
        <p:spPr bwMode="auto">
          <a:xfrm flipH="1">
            <a:off x="6508955" y="3462398"/>
            <a:ext cx="422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dirty="0" err="1">
                <a:solidFill>
                  <a:srgbClr val="9900CC"/>
                </a:solidFill>
              </a:rPr>
              <a:t>Unošenje</a:t>
            </a:r>
            <a:r>
              <a:rPr lang="en-US" altLang="en-US" sz="2000" dirty="0">
                <a:solidFill>
                  <a:srgbClr val="9900CC"/>
                </a:solidFill>
              </a:rPr>
              <a:t> </a:t>
            </a:r>
            <a:r>
              <a:rPr lang="en-US" altLang="en-US" sz="2000" dirty="0" err="1">
                <a:solidFill>
                  <a:srgbClr val="9900CC"/>
                </a:solidFill>
              </a:rPr>
              <a:t>duvana</a:t>
            </a:r>
            <a:r>
              <a:rPr lang="en-US" altLang="en-US" sz="2000" dirty="0">
                <a:solidFill>
                  <a:srgbClr val="9900CC"/>
                </a:solidFill>
              </a:rPr>
              <a:t>. </a:t>
            </a:r>
            <a:r>
              <a:rPr lang="en-US" altLang="en-US" sz="2000" dirty="0" err="1">
                <a:solidFill>
                  <a:srgbClr val="9900CC"/>
                </a:solidFill>
              </a:rPr>
              <a:t>alkohola</a:t>
            </a:r>
            <a:r>
              <a:rPr lang="en-US" altLang="en-US" sz="2000" dirty="0">
                <a:solidFill>
                  <a:srgbClr val="9900CC"/>
                </a:solidFill>
              </a:rPr>
              <a:t> </a:t>
            </a:r>
            <a:r>
              <a:rPr lang="en-US" altLang="en-US" sz="2000" dirty="0" err="1">
                <a:solidFill>
                  <a:srgbClr val="9900CC"/>
                </a:solidFill>
              </a:rPr>
              <a:t>i</a:t>
            </a:r>
            <a:r>
              <a:rPr lang="en-US" altLang="en-US" sz="2000" dirty="0">
                <a:solidFill>
                  <a:srgbClr val="9900CC"/>
                </a:solidFill>
              </a:rPr>
              <a:t> </a:t>
            </a:r>
            <a:r>
              <a:rPr lang="en-US" altLang="en-US" sz="2000" dirty="0" err="1">
                <a:solidFill>
                  <a:srgbClr val="9900CC"/>
                </a:solidFill>
              </a:rPr>
              <a:t>energ</a:t>
            </a:r>
            <a:r>
              <a:rPr lang="en-US" altLang="en-US" sz="2000" dirty="0">
                <a:solidFill>
                  <a:srgbClr val="9900CC"/>
                </a:solidFill>
              </a:rPr>
              <a:t>. </a:t>
            </a:r>
            <a:r>
              <a:rPr lang="en-US" altLang="en-US" sz="2000" dirty="0" err="1">
                <a:solidFill>
                  <a:srgbClr val="9900CC"/>
                </a:solidFill>
              </a:rPr>
              <a:t>pića</a:t>
            </a:r>
            <a:r>
              <a:rPr lang="en-US" altLang="en-US" sz="2000" dirty="0">
                <a:solidFill>
                  <a:srgbClr val="9900CC"/>
                </a:solidFill>
              </a:rPr>
              <a:t> u </a:t>
            </a:r>
            <a:r>
              <a:rPr lang="en-US" altLang="en-US" sz="2000" dirty="0" err="1">
                <a:solidFill>
                  <a:srgbClr val="9900CC"/>
                </a:solidFill>
              </a:rPr>
              <a:t>školu</a:t>
            </a:r>
            <a:r>
              <a:rPr lang="en-US" altLang="en-US" sz="2000" dirty="0">
                <a:solidFill>
                  <a:srgbClr val="9900CC"/>
                </a:solidFill>
              </a:rPr>
              <a:t> </a:t>
            </a:r>
            <a:r>
              <a:rPr lang="en-US" altLang="en-US" sz="2000" dirty="0" err="1">
                <a:solidFill>
                  <a:srgbClr val="9900CC"/>
                </a:solidFill>
              </a:rPr>
              <a:t>i</a:t>
            </a:r>
            <a:r>
              <a:rPr lang="en-US" altLang="en-US" sz="2000" dirty="0">
                <a:solidFill>
                  <a:srgbClr val="9900CC"/>
                </a:solidFill>
              </a:rPr>
              <a:t> </a:t>
            </a:r>
            <a:r>
              <a:rPr lang="en-US" altLang="en-US" sz="2000" dirty="0" err="1">
                <a:solidFill>
                  <a:srgbClr val="9900CC"/>
                </a:solidFill>
              </a:rPr>
              <a:t>kuću</a:t>
            </a:r>
            <a:endParaRPr lang="en-US" altLang="en-US" sz="2000" dirty="0">
              <a:solidFill>
                <a:srgbClr val="9900CC"/>
              </a:solidFill>
            </a:endParaRPr>
          </a:p>
        </p:txBody>
      </p:sp>
      <p:sp>
        <p:nvSpPr>
          <p:cNvPr id="33809" name="TextBox 18"/>
          <p:cNvSpPr txBox="1">
            <a:spLocks noChangeArrowheads="1"/>
          </p:cNvSpPr>
          <p:nvPr/>
        </p:nvSpPr>
        <p:spPr bwMode="auto">
          <a:xfrm flipH="1">
            <a:off x="6124575" y="4376738"/>
            <a:ext cx="5457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dirty="0" err="1">
                <a:solidFill>
                  <a:srgbClr val="009900"/>
                </a:solidFill>
              </a:rPr>
              <a:t>Nepoštovanje</a:t>
            </a:r>
            <a:r>
              <a:rPr lang="en-US" altLang="en-US" sz="1800" dirty="0">
                <a:solidFill>
                  <a:srgbClr val="009900"/>
                </a:solidFill>
              </a:rPr>
              <a:t> </a:t>
            </a:r>
            <a:r>
              <a:rPr lang="en-US" altLang="en-US" sz="1800" dirty="0" err="1">
                <a:solidFill>
                  <a:srgbClr val="009900"/>
                </a:solidFill>
              </a:rPr>
              <a:t>dogovora</a:t>
            </a:r>
            <a:r>
              <a:rPr lang="en-US" altLang="en-US" sz="1800" dirty="0">
                <a:solidFill>
                  <a:srgbClr val="009900"/>
                </a:solidFill>
              </a:rPr>
              <a:t> </a:t>
            </a:r>
            <a:r>
              <a:rPr lang="en-US" altLang="en-US" sz="1800" dirty="0" err="1">
                <a:solidFill>
                  <a:srgbClr val="009900"/>
                </a:solidFill>
              </a:rPr>
              <a:t>i</a:t>
            </a:r>
            <a:r>
              <a:rPr lang="en-US" altLang="en-US" sz="1800" dirty="0">
                <a:solidFill>
                  <a:srgbClr val="009900"/>
                </a:solidFill>
              </a:rPr>
              <a:t> </a:t>
            </a:r>
            <a:r>
              <a:rPr lang="en-US" altLang="en-US" sz="1800" dirty="0" err="1">
                <a:solidFill>
                  <a:srgbClr val="009900"/>
                </a:solidFill>
              </a:rPr>
              <a:t>ograničenja</a:t>
            </a:r>
            <a:endParaRPr lang="en-US" altLang="en-US" sz="1800" dirty="0">
              <a:solidFill>
                <a:srgbClr val="009900"/>
              </a:solidFill>
            </a:endParaRPr>
          </a:p>
        </p:txBody>
      </p:sp>
    </p:spTree>
    <p:extLst>
      <p:ext uri="{BB962C8B-B14F-4D97-AF65-F5344CB8AC3E}">
        <p14:creationId xmlns:p14="http://schemas.microsoft.com/office/powerpoint/2010/main" val="716364388"/>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76200"/>
            <a:ext cx="9525000" cy="1143000"/>
          </a:xfrm>
        </p:spPr>
        <p:txBody>
          <a:bodyPr/>
          <a:lstStyle/>
          <a:p>
            <a:pPr algn="ctr"/>
            <a:r>
              <a:rPr lang="en-US" altLang="en-US" sz="3600" b="1" dirty="0" err="1">
                <a:solidFill>
                  <a:srgbClr val="FF0000"/>
                </a:solidFill>
                <a:latin typeface="Arial" panose="020B0604020202020204" pitchFamily="34" charset="0"/>
                <a:cs typeface="Arial" panose="020B0604020202020204" pitchFamily="34" charset="0"/>
              </a:rPr>
              <a:t>Ukoliko</a:t>
            </a:r>
            <a:r>
              <a:rPr lang="en-US" altLang="en-US" sz="3600" b="1" dirty="0">
                <a:solidFill>
                  <a:srgbClr val="FF0000"/>
                </a:solidFill>
                <a:latin typeface="Arial" panose="020B0604020202020204" pitchFamily="34" charset="0"/>
                <a:cs typeface="Arial" panose="020B0604020202020204" pitchFamily="34" charset="0"/>
              </a:rPr>
              <a:t> se </a:t>
            </a:r>
            <a:r>
              <a:rPr lang="en-US" altLang="en-US" sz="3600" b="1" dirty="0" err="1">
                <a:solidFill>
                  <a:srgbClr val="FF0000"/>
                </a:solidFill>
                <a:latin typeface="Arial" panose="020B0604020202020204" pitchFamily="34" charset="0"/>
                <a:cs typeface="Arial" panose="020B0604020202020204" pitchFamily="34" charset="0"/>
              </a:rPr>
              <a:t>roditelj</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odluči</a:t>
            </a:r>
            <a:r>
              <a:rPr lang="en-US" altLang="en-US" sz="3600" b="1" dirty="0">
                <a:solidFill>
                  <a:srgbClr val="FF0000"/>
                </a:solidFill>
                <a:latin typeface="Arial" panose="020B0604020202020204" pitchFamily="34" charset="0"/>
                <a:cs typeface="Arial" panose="020B0604020202020204" pitchFamily="34" charset="0"/>
              </a:rPr>
              <a:t> da </a:t>
            </a:r>
            <a:r>
              <a:rPr lang="en-US" altLang="en-US" sz="3600" b="1" dirty="0" err="1">
                <a:solidFill>
                  <a:srgbClr val="FF0000"/>
                </a:solidFill>
                <a:latin typeface="Arial" panose="020B0604020202020204" pitchFamily="34" charset="0"/>
                <a:cs typeface="Arial" panose="020B0604020202020204" pitchFamily="34" charset="0"/>
              </a:rPr>
              <a:t>testira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urin</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deteta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na</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prisustvo</a:t>
            </a:r>
            <a:r>
              <a:rPr lang="en-US" altLang="en-US" sz="3600" b="1" dirty="0">
                <a:solidFill>
                  <a:srgbClr val="FF0000"/>
                </a:solidFill>
                <a:latin typeface="Arial" panose="020B0604020202020204" pitchFamily="34" charset="0"/>
                <a:cs typeface="Arial" panose="020B0604020202020204" pitchFamily="34" charset="0"/>
              </a:rPr>
              <a:t> </a:t>
            </a:r>
            <a:r>
              <a:rPr lang="en-US" altLang="en-US" sz="3600" b="1" dirty="0" err="1">
                <a:solidFill>
                  <a:srgbClr val="FF0000"/>
                </a:solidFill>
                <a:latin typeface="Arial" panose="020B0604020202020204" pitchFamily="34" charset="0"/>
                <a:cs typeface="Arial" panose="020B0604020202020204" pitchFamily="34" charset="0"/>
              </a:rPr>
              <a:t>neke</a:t>
            </a:r>
            <a:r>
              <a:rPr lang="en-US" altLang="en-US" sz="3600" b="1" dirty="0">
                <a:solidFill>
                  <a:srgbClr val="FF0000"/>
                </a:solidFill>
                <a:latin typeface="Arial" panose="020B0604020202020204" pitchFamily="34" charset="0"/>
                <a:cs typeface="Arial" panose="020B0604020202020204" pitchFamily="34" charset="0"/>
              </a:rPr>
              <a:t> PAS: </a:t>
            </a:r>
            <a:endParaRPr lang="en-US" altLang="en-US" sz="3600" b="1" dirty="0">
              <a:solidFill>
                <a:srgbClr val="FF0000"/>
              </a:solidFill>
              <a:latin typeface="Arial" panose="020B0604020202020204" pitchFamily="34" charset="0"/>
              <a:cs typeface="Arial" panose="020B0604020202020204" pitchFamily="34" charset="0"/>
            </a:endParaRPr>
          </a:p>
        </p:txBody>
      </p:sp>
      <p:sp>
        <p:nvSpPr>
          <p:cNvPr id="34819" name="Rectangle 3"/>
          <p:cNvSpPr>
            <a:spLocks noGrp="1" noChangeArrowheads="1"/>
          </p:cNvSpPr>
          <p:nvPr>
            <p:ph type="body" idx="1"/>
          </p:nvPr>
        </p:nvSpPr>
        <p:spPr>
          <a:xfrm>
            <a:off x="228600" y="1341437"/>
            <a:ext cx="11811000" cy="3382963"/>
          </a:xfrm>
        </p:spPr>
        <p:txBody>
          <a:bodyPr/>
          <a:lstStyle/>
          <a:p>
            <a:pPr>
              <a:lnSpc>
                <a:spcPct val="80000"/>
              </a:lnSpc>
            </a:pPr>
            <a:r>
              <a:rPr lang="en-US" altLang="en-US" sz="3200" dirty="0">
                <a:latin typeface="Arial" panose="020B0604020202020204" pitchFamily="34" charset="0"/>
                <a:cs typeface="Arial" panose="020B0604020202020204" pitchFamily="34" charset="0"/>
              </a:rPr>
              <a:t>dobro je da se pre toga </a:t>
            </a:r>
            <a:r>
              <a:rPr lang="en-US" altLang="en-US" sz="3200" dirty="0" err="1">
                <a:solidFill>
                  <a:srgbClr val="FF0000"/>
                </a:solidFill>
                <a:latin typeface="Arial" panose="020B0604020202020204" pitchFamily="34" charset="0"/>
                <a:cs typeface="Arial" panose="020B0604020202020204" pitchFamily="34" charset="0"/>
              </a:rPr>
              <a:t>posavetuje</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sa</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stručnjakom</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a:t>
            </a:r>
            <a:r>
              <a:rPr lang="en-US" altLang="en-US" sz="3200" dirty="0" err="1">
                <a:latin typeface="Arial" panose="020B0604020202020204" pitchFamily="34" charset="0"/>
                <a:cs typeface="Arial" panose="020B0604020202020204" pitchFamily="34" charset="0"/>
              </a:rPr>
              <a:t>izabranim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lekarom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psihologom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psihijatrom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kako</a:t>
            </a:r>
            <a:r>
              <a:rPr lang="en-US" altLang="en-US" sz="3200" dirty="0">
                <a:latin typeface="Arial" panose="020B0604020202020204" pitchFamily="34" charset="0"/>
                <a:cs typeface="Arial" panose="020B0604020202020204" pitchFamily="34" charset="0"/>
              </a:rPr>
              <a:t> da </a:t>
            </a:r>
            <a:r>
              <a:rPr lang="en-US" altLang="en-US" sz="3200" dirty="0" err="1">
                <a:latin typeface="Arial" panose="020B0604020202020204" pitchFamily="34" charset="0"/>
                <a:cs typeface="Arial" panose="020B0604020202020204" pitchFamily="34" charset="0"/>
              </a:rPr>
              <a:t>postupi</a:t>
            </a:r>
            <a:r>
              <a:rPr lang="en-US" altLang="en-US" sz="3200" dirty="0">
                <a:latin typeface="Arial" panose="020B0604020202020204" pitchFamily="34" charset="0"/>
                <a:cs typeface="Arial" panose="020B0604020202020204" pitchFamily="34" charset="0"/>
              </a:rPr>
              <a:t> u </a:t>
            </a:r>
            <a:r>
              <a:rPr lang="en-US" altLang="en-US" sz="3200" dirty="0" err="1">
                <a:latin typeface="Arial" panose="020B0604020202020204" pitchFamily="34" charset="0"/>
                <a:cs typeface="Arial" panose="020B0604020202020204" pitchFamily="34" charset="0"/>
              </a:rPr>
              <a:t>slučaju</a:t>
            </a:r>
            <a:r>
              <a:rPr lang="en-US" altLang="en-US" sz="3200" dirty="0">
                <a:latin typeface="Arial" panose="020B0604020202020204" pitchFamily="34" charset="0"/>
                <a:cs typeface="Arial" panose="020B0604020202020204" pitchFamily="34" charset="0"/>
              </a:rPr>
              <a:t> + </a:t>
            </a:r>
            <a:r>
              <a:rPr lang="en-US" altLang="en-US" sz="3200" dirty="0" err="1">
                <a:latin typeface="Arial" panose="020B0604020202020204" pitchFamily="34" charset="0"/>
                <a:cs typeface="Arial" panose="020B0604020202020204" pitchFamily="34" charset="0"/>
              </a:rPr>
              <a:t>ili</a:t>
            </a:r>
            <a:r>
              <a:rPr lang="en-US" altLang="en-US" sz="3200" dirty="0">
                <a:latin typeface="Arial" panose="020B0604020202020204" pitchFamily="34" charset="0"/>
                <a:cs typeface="Arial" panose="020B0604020202020204" pitchFamily="34" charset="0"/>
              </a:rPr>
              <a:t> – </a:t>
            </a:r>
            <a:r>
              <a:rPr lang="en-US" altLang="en-US" sz="3200" dirty="0" err="1">
                <a:latin typeface="Arial" panose="020B0604020202020204" pitchFamily="34" charset="0"/>
                <a:cs typeface="Arial" panose="020B0604020202020204" pitchFamily="34" charset="0"/>
              </a:rPr>
              <a:t>rezultata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testa</a:t>
            </a:r>
            <a:r>
              <a:rPr lang="en-US" altLang="en-US" sz="3200" dirty="0">
                <a:latin typeface="Arial" panose="020B0604020202020204" pitchFamily="34" charset="0"/>
                <a:cs typeface="Arial" panose="020B0604020202020204" pitchFamily="34" charset="0"/>
              </a:rPr>
              <a:t>; </a:t>
            </a:r>
          </a:p>
          <a:p>
            <a:pPr>
              <a:lnSpc>
                <a:spcPct val="80000"/>
              </a:lnSpc>
            </a:pPr>
            <a:r>
              <a:rPr lang="en-US" altLang="en-US" sz="3200" dirty="0" err="1">
                <a:latin typeface="Arial" panose="020B0604020202020204" pitchFamily="34" charset="0"/>
                <a:cs typeface="Arial" panose="020B0604020202020204" pitchFamily="34" charset="0"/>
              </a:rPr>
              <a:t>ukoliko</a:t>
            </a:r>
            <a:r>
              <a:rPr lang="en-US" altLang="en-US" sz="3200" dirty="0">
                <a:latin typeface="Arial" panose="020B0604020202020204" pitchFamily="34" charset="0"/>
                <a:cs typeface="Arial" panose="020B0604020202020204" pitchFamily="34" charset="0"/>
              </a:rPr>
              <a:t> ne </a:t>
            </a:r>
            <a:r>
              <a:rPr lang="en-US" altLang="en-US" sz="3200" dirty="0" err="1">
                <a:latin typeface="Arial" panose="020B0604020202020204" pitchFamily="34" charset="0"/>
                <a:cs typeface="Arial" panose="020B0604020202020204" pitchFamily="34" charset="0"/>
              </a:rPr>
              <a:t>želi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konsultaciju</a:t>
            </a:r>
            <a:r>
              <a:rPr lang="en-US" altLang="en-US" sz="3200" dirty="0">
                <a:latin typeface="Arial" panose="020B0604020202020204" pitchFamily="34" charset="0"/>
                <a:cs typeface="Arial" panose="020B0604020202020204" pitchFamily="34" charset="0"/>
              </a:rPr>
              <a:t>, dobro je da </a:t>
            </a:r>
            <a:r>
              <a:rPr lang="en-US" altLang="en-US" sz="3200" dirty="0" err="1">
                <a:solidFill>
                  <a:srgbClr val="FF0000"/>
                </a:solidFill>
                <a:latin typeface="Arial" panose="020B0604020202020204" pitchFamily="34" charset="0"/>
                <a:cs typeface="Arial" panose="020B0604020202020204" pitchFamily="34" charset="0"/>
              </a:rPr>
              <a:t>analizira</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racionalne</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strategije</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koje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će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preduzeti</a:t>
            </a:r>
            <a:r>
              <a:rPr lang="en-US" altLang="en-US" sz="3200" dirty="0">
                <a:latin typeface="Arial" panose="020B0604020202020204" pitchFamily="34" charset="0"/>
                <a:cs typeface="Arial" panose="020B0604020202020204" pitchFamily="34" charset="0"/>
              </a:rPr>
              <a:t> u </a:t>
            </a:r>
            <a:r>
              <a:rPr lang="en-US" altLang="en-US" sz="3200" dirty="0" err="1">
                <a:latin typeface="Arial" panose="020B0604020202020204" pitchFamily="34" charset="0"/>
                <a:cs typeface="Arial" panose="020B0604020202020204" pitchFamily="34" charset="0"/>
              </a:rPr>
              <a:t>oba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slučaja</a:t>
            </a:r>
            <a:r>
              <a:rPr lang="en-US" altLang="en-US" sz="3200" dirty="0">
                <a:latin typeface="Arial" panose="020B0604020202020204" pitchFamily="34" charset="0"/>
                <a:cs typeface="Arial" panose="020B0604020202020204" pitchFamily="34" charset="0"/>
              </a:rPr>
              <a:t>;</a:t>
            </a:r>
          </a:p>
          <a:p>
            <a:pPr>
              <a:lnSpc>
                <a:spcPct val="80000"/>
              </a:lnSpc>
            </a:pPr>
            <a:r>
              <a:rPr lang="en-US" altLang="en-US" sz="3200" dirty="0">
                <a:solidFill>
                  <a:srgbClr val="FF0000"/>
                </a:solidFill>
                <a:latin typeface="Arial" panose="020B0604020202020204" pitchFamily="34" charset="0"/>
                <a:cs typeface="Arial" panose="020B0604020202020204" pitchFamily="34" charset="0"/>
              </a:rPr>
              <a:t>ne </a:t>
            </a:r>
            <a:r>
              <a:rPr lang="en-US" altLang="en-US" sz="3200" dirty="0" err="1">
                <a:solidFill>
                  <a:srgbClr val="FF0000"/>
                </a:solidFill>
                <a:latin typeface="Arial" panose="020B0604020202020204" pitchFamily="34" charset="0"/>
                <a:cs typeface="Arial" panose="020B0604020202020204" pitchFamily="34" charset="0"/>
              </a:rPr>
              <a:t>postupati</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ishitreno</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nasilno</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i</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razjedinjenog</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err="1">
                <a:solidFill>
                  <a:srgbClr val="FF0000"/>
                </a:solidFill>
                <a:latin typeface="Arial" panose="020B0604020202020204" pitchFamily="34" charset="0"/>
                <a:cs typeface="Arial" panose="020B0604020202020204" pitchFamily="34" charset="0"/>
              </a:rPr>
              <a:t>stava</a:t>
            </a: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u </a:t>
            </a:r>
            <a:r>
              <a:rPr lang="en-US" altLang="en-US" sz="3200" dirty="0" err="1">
                <a:latin typeface="Arial" panose="020B0604020202020204" pitchFamily="34" charset="0"/>
                <a:cs typeface="Arial" panose="020B0604020202020204" pitchFamily="34" charset="0"/>
              </a:rPr>
              <a:t>odnosu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stručne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preporuke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drugog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roditelja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članove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uže</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porodice</a:t>
            </a:r>
            <a:r>
              <a:rPr lang="en-US" altLang="en-US" sz="3200" dirty="0">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p:txBody>
      </p:sp>
      <p:pic>
        <p:nvPicPr>
          <p:cNvPr id="34820" name="Picture 5" descr="test"/>
          <p:cNvPicPr>
            <a:picLocks noChangeAspect="1" noChangeArrowheads="1"/>
          </p:cNvPicPr>
          <p:nvPr/>
        </p:nvPicPr>
        <p:blipFill>
          <a:blip r:embed="rId2">
            <a:extLst>
              <a:ext uri="{28A0092B-C50C-407E-A947-70E740481C1C}">
                <a14:useLocalDpi xmlns:a14="http://schemas.microsoft.com/office/drawing/2010/main" val="0"/>
              </a:ext>
            </a:extLst>
          </a:blip>
          <a:srcRect t="14766"/>
          <a:stretch>
            <a:fillRect/>
          </a:stretch>
        </p:blipFill>
        <p:spPr bwMode="auto">
          <a:xfrm>
            <a:off x="1891974" y="4831889"/>
            <a:ext cx="2833161"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te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76" y="4724400"/>
            <a:ext cx="324729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test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135" y="4724400"/>
            <a:ext cx="324729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76269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76200"/>
            <a:ext cx="12192000" cy="1189038"/>
          </a:xfrm>
        </p:spPr>
        <p:txBody>
          <a:bodyPr/>
          <a:lstStyle/>
          <a:p>
            <a:pPr algn="ctr"/>
            <a:r>
              <a:rPr lang="sr-Latn-RS"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Urinski skrining testovi</a:t>
            </a:r>
            <a:br>
              <a:rPr lang="sr-Latn-RS"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r-Latn-RS" alt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(testovi za brzo otkrivanje metabolita PAS u mokraći)</a:t>
            </a:r>
            <a:endParaRPr lang="en-US" altLang="en-US" sz="2000" dirty="0">
              <a:solidFill>
                <a:srgbClr val="FF0000"/>
              </a:solidFill>
              <a:latin typeface="Arial" panose="020B0604020202020204" pitchFamily="34" charset="0"/>
              <a:cs typeface="Arial" panose="020B0604020202020204" pitchFamily="34" charset="0"/>
            </a:endParaRPr>
          </a:p>
        </p:txBody>
      </p:sp>
      <p:graphicFrame>
        <p:nvGraphicFramePr>
          <p:cNvPr id="24625" name="Group 49"/>
          <p:cNvGraphicFramePr>
            <a:graphicFrameLocks noGrp="1"/>
          </p:cNvGraphicFramePr>
          <p:nvPr>
            <p:ph idx="1"/>
            <p:extLst>
              <p:ext uri="{D42A27DB-BD31-4B8C-83A1-F6EECF244321}">
                <p14:modId xmlns:p14="http://schemas.microsoft.com/office/powerpoint/2010/main" val="3515309924"/>
              </p:ext>
            </p:extLst>
          </p:nvPr>
        </p:nvGraphicFramePr>
        <p:xfrm>
          <a:off x="762000" y="1035576"/>
          <a:ext cx="10744200" cy="5851920"/>
        </p:xfrm>
        <a:graphic>
          <a:graphicData uri="http://schemas.openxmlformats.org/drawingml/2006/table">
            <a:tbl>
              <a:tblPr/>
              <a:tblGrid>
                <a:gridCol w="5372099">
                  <a:extLst>
                    <a:ext uri="{9D8B030D-6E8A-4147-A177-3AD203B41FA5}">
                      <a16:colId xmlns:a16="http://schemas.microsoft.com/office/drawing/2014/main" val="20000"/>
                    </a:ext>
                  </a:extLst>
                </a:gridCol>
                <a:gridCol w="5372101">
                  <a:extLst>
                    <a:ext uri="{9D8B030D-6E8A-4147-A177-3AD203B41FA5}">
                      <a16:colId xmlns:a16="http://schemas.microsoft.com/office/drawing/2014/main" val="20001"/>
                    </a:ext>
                  </a:extLst>
                </a:gridCol>
              </a:tblGrid>
              <a:tr h="6400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PAS</a:t>
                      </a:r>
                      <a:endParaRPr kumimoji="0" lang="en-US" altLang="en-US" sz="24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Približni vremenski limiti za detektovanje</a:t>
                      </a:r>
                      <a:endParaRPr kumimoji="0" lang="en-US" altLang="en-US" sz="24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Supstanca</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Vremenski okvir</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Alkohol</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6-12h</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Amfetamini/metamfetamini</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dana</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Benzodiazepini (kratkodelujući)</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dana</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Benzodiazepini (dugodelujući)</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30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dana</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Kokain </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dana</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Heroin (morfin)</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dana</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Metadon </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dana</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Marihuana (jednokratno)</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dana</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3714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Marihuana (dugotrajno)</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30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dana</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36986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Fenciklidin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r>
                        <a:rPr kumimoji="0" lang="sr-Latn-RS" altLang="en-US" sz="24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PCP</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7-21 </a:t>
                      </a:r>
                      <a:r>
                        <a:rPr kumimoji="0" lang="sr-Latn-R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dan</a:t>
                      </a:r>
                      <a:endPar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0" marB="4571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2128170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76200"/>
            <a:ext cx="11887200" cy="990600"/>
          </a:xfrm>
        </p:spPr>
        <p:txBody>
          <a:bodyPr/>
          <a:lstStyle/>
          <a:p>
            <a:pPr eaLnBrk="1" hangingPunct="1"/>
            <a:r>
              <a:rPr lang="pl-PL" altLang="en-US" dirty="0">
                <a:latin typeface="Arial" panose="020B0604020202020204" pitchFamily="34" charset="0"/>
                <a:cs typeface="Arial" panose="020B0604020202020204" pitchFamily="34" charset="0"/>
              </a:rPr>
              <a:t>Prva pomoć i lečenje zasvisnosti od droga</a:t>
            </a:r>
            <a:endParaRPr lang="en-US" altLang="en-US" dirty="0" smtClean="0">
              <a:latin typeface="Arial" panose="020B0604020202020204" pitchFamily="34" charset="0"/>
              <a:cs typeface="Arial" panose="020B0604020202020204" pitchFamily="34" charset="0"/>
            </a:endParaRPr>
          </a:p>
        </p:txBody>
      </p:sp>
      <p:sp>
        <p:nvSpPr>
          <p:cNvPr id="37891" name="Rectangle 3"/>
          <p:cNvSpPr>
            <a:spLocks noGrp="1" noChangeArrowheads="1"/>
          </p:cNvSpPr>
          <p:nvPr>
            <p:ph type="body" idx="1"/>
          </p:nvPr>
        </p:nvSpPr>
        <p:spPr>
          <a:xfrm>
            <a:off x="228600" y="990600"/>
            <a:ext cx="11582400" cy="5257800"/>
          </a:xfrm>
        </p:spPr>
        <p:txBody>
          <a:bodyPr/>
          <a:lstStyle/>
          <a:p>
            <a:pPr marL="609600" indent="-609600" eaLnBrk="1" hangingPunct="1">
              <a:lnSpc>
                <a:spcPct val="80000"/>
              </a:lnSpc>
              <a:buFontTx/>
              <a:buAutoNum type="arabicParenR"/>
            </a:pPr>
            <a:r>
              <a:rPr lang="en-US" altLang="en-US" sz="2900" dirty="0" err="1">
                <a:latin typeface="Arial" panose="020B0604020202020204" pitchFamily="34" charset="0"/>
                <a:cs typeface="Arial" panose="020B0604020202020204" pitchFamily="34" charset="0"/>
              </a:rPr>
              <a:t>Hitna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medicinska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pomoć</a:t>
            </a:r>
            <a:r>
              <a:rPr lang="en-US" altLang="en-US" sz="2900" dirty="0">
                <a:latin typeface="Arial" panose="020B0604020202020204" pitchFamily="34" charset="0"/>
                <a:cs typeface="Arial" panose="020B0604020202020204" pitchFamily="34" charset="0"/>
              </a:rPr>
              <a:t> (</a:t>
            </a:r>
            <a:r>
              <a:rPr lang="en-US" altLang="en-US" sz="2900" b="1" dirty="0">
                <a:solidFill>
                  <a:srgbClr val="FF0000"/>
                </a:solidFill>
                <a:latin typeface="Arial" panose="020B0604020202020204" pitchFamily="34" charset="0"/>
                <a:cs typeface="Arial" panose="020B0604020202020204" pitchFamily="34" charset="0"/>
              </a:rPr>
              <a:t>194</a:t>
            </a:r>
            <a:r>
              <a:rPr lang="en-US" altLang="en-US" sz="2900" dirty="0">
                <a:latin typeface="Arial" panose="020B0604020202020204" pitchFamily="34" charset="0"/>
                <a:cs typeface="Arial" panose="020B0604020202020204" pitchFamily="34" charset="0"/>
              </a:rPr>
              <a:t>) – u </a:t>
            </a:r>
            <a:r>
              <a:rPr lang="en-US" altLang="en-US" sz="2900" dirty="0" err="1">
                <a:latin typeface="Arial" panose="020B0604020202020204" pitchFamily="34" charset="0"/>
                <a:cs typeface="Arial" panose="020B0604020202020204" pitchFamily="34" charset="0"/>
              </a:rPr>
              <a:t>slučaju</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predoziranja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tj</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sumnje</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na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ugroženost</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vitalnih</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životnih</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funkcija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disanje</a:t>
            </a:r>
            <a:r>
              <a:rPr lang="en-US" altLang="en-US" sz="2900" dirty="0">
                <a:latin typeface="Arial" panose="020B0604020202020204" pitchFamily="34" charset="0"/>
                <a:cs typeface="Arial" panose="020B0604020202020204" pitchFamily="34" charset="0"/>
              </a:rPr>
              <a:t>, rad </a:t>
            </a:r>
            <a:r>
              <a:rPr lang="en-US" altLang="en-US" sz="2900" dirty="0" err="1">
                <a:latin typeface="Arial" panose="020B0604020202020204" pitchFamily="34" charset="0"/>
                <a:cs typeface="Arial" panose="020B0604020202020204" pitchFamily="34" charset="0"/>
              </a:rPr>
              <a:t>srca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svest</a:t>
            </a:r>
            <a:r>
              <a:rPr lang="en-US" altLang="en-US" sz="2900" dirty="0">
                <a:latin typeface="Arial" panose="020B0604020202020204" pitchFamily="34" charset="0"/>
                <a:cs typeface="Arial" panose="020B0604020202020204" pitchFamily="34" charset="0"/>
              </a:rPr>
              <a:t>...) </a:t>
            </a:r>
          </a:p>
          <a:p>
            <a:pPr marL="609600" indent="-609600" eaLnBrk="1" hangingPunct="1">
              <a:lnSpc>
                <a:spcPct val="80000"/>
              </a:lnSpc>
              <a:buFontTx/>
              <a:buAutoNum type="arabicParenR"/>
            </a:pPr>
            <a:r>
              <a:rPr lang="en-US" altLang="en-US" sz="2900" dirty="0" err="1">
                <a:latin typeface="Arial" panose="020B0604020202020204" pitchFamily="34" charset="0"/>
                <a:cs typeface="Arial" panose="020B0604020202020204" pitchFamily="34" charset="0"/>
              </a:rPr>
              <a:t>Izabrani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lekar</a:t>
            </a:r>
            <a:r>
              <a:rPr lang="en-US" altLang="en-US" sz="2900" dirty="0">
                <a:latin typeface="Arial" panose="020B0604020202020204" pitchFamily="34" charset="0"/>
                <a:cs typeface="Arial" panose="020B0604020202020204" pitchFamily="34" charset="0"/>
              </a:rPr>
              <a:t> u </a:t>
            </a:r>
            <a:r>
              <a:rPr lang="en-US" altLang="en-US" sz="2900" dirty="0" err="1">
                <a:latin typeface="Arial" panose="020B0604020202020204" pitchFamily="34" charset="0"/>
                <a:cs typeface="Arial" panose="020B0604020202020204" pitchFamily="34" charset="0"/>
              </a:rPr>
              <a:t>domu</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zdravlja</a:t>
            </a:r>
            <a:r>
              <a:rPr lang="en-US" altLang="en-US" sz="2900" dirty="0">
                <a:latin typeface="Arial" panose="020B0604020202020204" pitchFamily="34" charset="0"/>
                <a:cs typeface="Arial" panose="020B0604020202020204" pitchFamily="34" charset="0"/>
              </a:rPr>
              <a:t> (DZ);</a:t>
            </a:r>
          </a:p>
          <a:p>
            <a:pPr marL="609600" indent="-609600" eaLnBrk="1" hangingPunct="1">
              <a:lnSpc>
                <a:spcPct val="80000"/>
              </a:lnSpc>
              <a:buFontTx/>
              <a:buAutoNum type="arabicParenR"/>
            </a:pPr>
            <a:r>
              <a:rPr lang="en-US" altLang="en-US" sz="2900" dirty="0" err="1">
                <a:latin typeface="Arial" panose="020B0604020202020204" pitchFamily="34" charset="0"/>
                <a:cs typeface="Arial" panose="020B0604020202020204" pitchFamily="34" charset="0"/>
              </a:rPr>
              <a:t>Lekar</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specijalista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psihijatrije</a:t>
            </a:r>
            <a:r>
              <a:rPr lang="en-US" altLang="en-US" sz="2900" dirty="0">
                <a:latin typeface="Arial" panose="020B0604020202020204" pitchFamily="34" charset="0"/>
                <a:cs typeface="Arial" panose="020B0604020202020204" pitchFamily="34" charset="0"/>
              </a:rPr>
              <a:t> u DZ </a:t>
            </a:r>
            <a:r>
              <a:rPr lang="en-US" altLang="en-US" sz="2900" dirty="0" err="1">
                <a:latin typeface="Arial" panose="020B0604020202020204" pitchFamily="34" charset="0"/>
                <a:cs typeface="Arial" panose="020B0604020202020204" pitchFamily="34" charset="0"/>
              </a:rPr>
              <a:t>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privatnim</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zdr</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ustanovama</a:t>
            </a:r>
            <a:r>
              <a:rPr lang="en-US" altLang="en-US" sz="2900" dirty="0">
                <a:latin typeface="Arial" panose="020B0604020202020204" pitchFamily="34" charset="0"/>
                <a:cs typeface="Arial" panose="020B0604020202020204" pitchFamily="34" charset="0"/>
              </a:rPr>
              <a:t>;</a:t>
            </a:r>
          </a:p>
          <a:p>
            <a:pPr marL="609600" indent="-609600" eaLnBrk="1" hangingPunct="1">
              <a:lnSpc>
                <a:spcPct val="80000"/>
              </a:lnSpc>
              <a:buFontTx/>
              <a:buAutoNum type="arabicParenR"/>
            </a:pPr>
            <a:r>
              <a:rPr lang="en-US" altLang="en-US" sz="2900" dirty="0" err="1">
                <a:latin typeface="Arial" panose="020B0604020202020204" pitchFamily="34" charset="0"/>
                <a:cs typeface="Arial" panose="020B0604020202020204" pitchFamily="34" charset="0"/>
              </a:rPr>
              <a:t>Opšta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bolnica</a:t>
            </a:r>
            <a:r>
              <a:rPr lang="en-US" altLang="en-US" sz="2900" dirty="0">
                <a:latin typeface="Arial" panose="020B0604020202020204" pitchFamily="34" charset="0"/>
                <a:cs typeface="Arial" panose="020B0604020202020204" pitchFamily="34" charset="0"/>
              </a:rPr>
              <a:t> – </a:t>
            </a:r>
            <a:r>
              <a:rPr lang="en-US" altLang="en-US" sz="2900" dirty="0" err="1">
                <a:latin typeface="Arial" panose="020B0604020202020204" pitchFamily="34" charset="0"/>
                <a:cs typeface="Arial" panose="020B0604020202020204" pitchFamily="34" charset="0"/>
              </a:rPr>
              <a:t>Odeljenje</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za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psihijatriju</a:t>
            </a:r>
            <a:r>
              <a:rPr lang="en-US" altLang="en-US" sz="2900" dirty="0">
                <a:latin typeface="Arial" panose="020B0604020202020204" pitchFamily="34" charset="0"/>
                <a:cs typeface="Arial" panose="020B0604020202020204" pitchFamily="34" charset="0"/>
              </a:rPr>
              <a:t> (&gt;18g);</a:t>
            </a:r>
          </a:p>
          <a:p>
            <a:pPr marL="609600" indent="-609600" eaLnBrk="1" hangingPunct="1">
              <a:lnSpc>
                <a:spcPct val="80000"/>
              </a:lnSpc>
              <a:buFontTx/>
              <a:buAutoNum type="arabicParenR"/>
            </a:pPr>
            <a:r>
              <a:rPr lang="en-US" altLang="en-US" sz="2900" dirty="0" err="1">
                <a:latin typeface="Arial" panose="020B0604020202020204" pitchFamily="34" charset="0"/>
                <a:cs typeface="Arial" panose="020B0604020202020204" pitchFamily="34" charset="0"/>
              </a:rPr>
              <a:t>Za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decu</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mlade</a:t>
            </a:r>
            <a:r>
              <a:rPr lang="en-US" altLang="en-US" sz="2900" dirty="0">
                <a:latin typeface="Arial" panose="020B0604020202020204" pitchFamily="34" charset="0"/>
                <a:cs typeface="Arial" panose="020B0604020202020204" pitchFamily="34" charset="0"/>
              </a:rPr>
              <a:t> do 18 </a:t>
            </a:r>
            <a:r>
              <a:rPr lang="en-US" altLang="en-US" sz="2900" dirty="0" err="1">
                <a:latin typeface="Arial" panose="020B0604020202020204" pitchFamily="34" charset="0"/>
                <a:cs typeface="Arial" panose="020B0604020202020204" pitchFamily="34" charset="0"/>
              </a:rPr>
              <a:t>godina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Institut</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za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zdravstvenu</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zaštitu</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dece</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omladine</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Vojvodine</a:t>
            </a:r>
            <a:r>
              <a:rPr lang="en-US" altLang="en-US" sz="2900" dirty="0">
                <a:latin typeface="Arial" panose="020B0604020202020204" pitchFamily="34" charset="0"/>
                <a:cs typeface="Arial" panose="020B0604020202020204" pitchFamily="34" charset="0"/>
              </a:rPr>
              <a:t>; KCV-</a:t>
            </a:r>
            <a:r>
              <a:rPr lang="en-US" altLang="en-US" sz="2900" dirty="0" err="1">
                <a:latin typeface="Arial" panose="020B0604020202020204" pitchFamily="34" charset="0"/>
                <a:cs typeface="Arial" panose="020B0604020202020204" pitchFamily="34" charset="0"/>
              </a:rPr>
              <a:t>Klinika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za</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psihijatriju</a:t>
            </a:r>
            <a:r>
              <a:rPr lang="en-US" altLang="en-US" sz="2900" dirty="0">
                <a:latin typeface="Arial" panose="020B0604020202020204" pitchFamily="34" charset="0"/>
                <a:cs typeface="Arial" panose="020B0604020202020204" pitchFamily="34" charset="0"/>
              </a:rPr>
              <a:t>;</a:t>
            </a:r>
          </a:p>
          <a:p>
            <a:pPr marL="609600" indent="-609600" eaLnBrk="1" hangingPunct="1">
              <a:lnSpc>
                <a:spcPct val="80000"/>
              </a:lnSpc>
              <a:buFontTx/>
              <a:buAutoNum type="arabicParenR"/>
            </a:pPr>
            <a:r>
              <a:rPr lang="en-US" altLang="en-US" sz="2900" dirty="0" err="1">
                <a:latin typeface="Arial" panose="020B0604020202020204" pitchFamily="34" charset="0"/>
                <a:cs typeface="Arial" panose="020B0604020202020204" pitchFamily="34" charset="0"/>
              </a:rPr>
              <a:t>Pojedini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domovi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zdravlja</a:t>
            </a:r>
            <a:r>
              <a:rPr lang="en-US" altLang="en-US" sz="2900" dirty="0">
                <a:latin typeface="Arial" panose="020B0604020202020204" pitchFamily="34" charset="0"/>
                <a:cs typeface="Arial" panose="020B0604020202020204" pitchFamily="34" charset="0"/>
              </a:rPr>
              <a:t> u </a:t>
            </a:r>
            <a:r>
              <a:rPr lang="en-US" altLang="en-US" sz="2900" dirty="0" err="1">
                <a:latin typeface="Arial" panose="020B0604020202020204" pitchFamily="34" charset="0"/>
                <a:cs typeface="Arial" panose="020B0604020202020204" pitchFamily="34" charset="0"/>
              </a:rPr>
              <a:t>Vojvodini</a:t>
            </a:r>
            <a:r>
              <a:rPr lang="en-US" altLang="en-US" sz="2900" dirty="0">
                <a:latin typeface="Arial" panose="020B0604020202020204" pitchFamily="34" charset="0"/>
                <a:cs typeface="Arial" panose="020B0604020202020204" pitchFamily="34" charset="0"/>
              </a:rPr>
              <a:t> KC </a:t>
            </a:r>
            <a:r>
              <a:rPr lang="en-US" altLang="en-US" sz="2900" dirty="0" err="1">
                <a:latin typeface="Arial" panose="020B0604020202020204" pitchFamily="34" charset="0"/>
                <a:cs typeface="Arial" panose="020B0604020202020204" pitchFamily="34" charset="0"/>
              </a:rPr>
              <a:t>Vojvodine</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imaju</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tzv</a:t>
            </a:r>
            <a:r>
              <a:rPr lang="en-US" altLang="en-US" sz="2900" dirty="0">
                <a:latin typeface="Arial" panose="020B0604020202020204" pitchFamily="34" charset="0"/>
                <a:cs typeface="Arial" panose="020B0604020202020204" pitchFamily="34" charset="0"/>
              </a:rPr>
              <a:t>. drop-in </a:t>
            </a:r>
            <a:r>
              <a:rPr lang="en-US" altLang="en-US" sz="2900" dirty="0" err="1">
                <a:latin typeface="Arial" panose="020B0604020202020204" pitchFamily="34" charset="0"/>
                <a:cs typeface="Arial" panose="020B0604020202020204" pitchFamily="34" charset="0"/>
              </a:rPr>
              <a:t>centre</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tj</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Metadonske</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centre</a:t>
            </a:r>
            <a:r>
              <a:rPr lang="en-US" altLang="en-US" sz="2900" dirty="0">
                <a:latin typeface="Arial" panose="020B0604020202020204" pitchFamily="34" charset="0"/>
                <a:cs typeface="Arial" panose="020B0604020202020204" pitchFamily="34" charset="0"/>
              </a:rPr>
              <a:t>;</a:t>
            </a:r>
          </a:p>
          <a:p>
            <a:pPr marL="609600" indent="-609600" eaLnBrk="1" hangingPunct="1">
              <a:lnSpc>
                <a:spcPct val="80000"/>
              </a:lnSpc>
              <a:buFontTx/>
              <a:buAutoNum type="arabicParenR"/>
            </a:pPr>
            <a:r>
              <a:rPr lang="en-US" altLang="en-US" sz="2900" dirty="0" err="1">
                <a:latin typeface="Arial" panose="020B0604020202020204" pitchFamily="34" charset="0"/>
                <a:cs typeface="Arial" panose="020B0604020202020204" pitchFamily="34" charset="0"/>
              </a:rPr>
              <a:t>Programi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rehabilitacije</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resocijalizacije</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nezavisni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rehabilitacioni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centri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ili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pri</a:t>
            </a:r>
            <a:r>
              <a:rPr lang="en-US" altLang="en-US" sz="2900" dirty="0">
                <a:latin typeface="Arial" panose="020B0604020202020204" pitchFamily="34" charset="0"/>
                <a:cs typeface="Arial" panose="020B0604020202020204" pitchFamily="34" charset="0"/>
              </a:rPr>
              <a:t> </a:t>
            </a:r>
            <a:r>
              <a:rPr lang="en-US" altLang="en-US" sz="2900" dirty="0" err="1">
                <a:latin typeface="Arial" panose="020B0604020202020204" pitchFamily="34" charset="0"/>
                <a:cs typeface="Arial" panose="020B0604020202020204" pitchFamily="34" charset="0"/>
              </a:rPr>
              <a:t>konfesijama</a:t>
            </a:r>
            <a:r>
              <a:rPr lang="en-US" altLang="en-US" sz="2900" dirty="0">
                <a:latin typeface="Arial" panose="020B0604020202020204" pitchFamily="34" charset="0"/>
                <a:cs typeface="Arial" panose="020B0604020202020204" pitchFamily="34" charset="0"/>
              </a:rPr>
              <a:t>).</a:t>
            </a:r>
            <a:endParaRPr lang="en-US" altLang="en-US" sz="2900" dirty="0">
              <a:latin typeface="Arial" panose="020B0604020202020204" pitchFamily="34" charset="0"/>
              <a:cs typeface="Arial" panose="020B0604020202020204" pitchFamily="34" charset="0"/>
            </a:endParaRPr>
          </a:p>
        </p:txBody>
      </p:sp>
      <p:sp>
        <p:nvSpPr>
          <p:cNvPr id="37892" name="Text Box 5"/>
          <p:cNvSpPr txBox="1">
            <a:spLocks noChangeArrowheads="1"/>
          </p:cNvSpPr>
          <p:nvPr/>
        </p:nvSpPr>
        <p:spPr bwMode="auto">
          <a:xfrm>
            <a:off x="2209190" y="5930185"/>
            <a:ext cx="771647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dirty="0">
                <a:solidFill>
                  <a:srgbClr val="FF0000"/>
                </a:solidFill>
              </a:rPr>
              <a:t>U NOVOM SADU, PROSEČNA DUŽINA ZAVISNOSTI PRE </a:t>
            </a:r>
            <a:r>
              <a:rPr lang="en-US" altLang="en-US" sz="1800" b="1" dirty="0" err="1">
                <a:solidFill>
                  <a:srgbClr val="FF0000"/>
                </a:solidFill>
              </a:rPr>
              <a:t>JAVLjANjA</a:t>
            </a:r>
            <a:r>
              <a:rPr lang="en-US" altLang="en-US" sz="1800" b="1" dirty="0">
                <a:solidFill>
                  <a:srgbClr val="FF0000"/>
                </a:solidFill>
              </a:rPr>
              <a:t>  </a:t>
            </a:r>
          </a:p>
          <a:p>
            <a:pPr algn="ctr">
              <a:spcBef>
                <a:spcPct val="0"/>
              </a:spcBef>
              <a:buFontTx/>
              <a:buNone/>
            </a:pPr>
            <a:r>
              <a:rPr lang="en-US" altLang="en-US" sz="1800" b="1" dirty="0">
                <a:solidFill>
                  <a:srgbClr val="FF0000"/>
                </a:solidFill>
              </a:rPr>
              <a:t>NA </a:t>
            </a:r>
            <a:r>
              <a:rPr lang="en-US" altLang="en-US" sz="1800" b="1" dirty="0" err="1">
                <a:solidFill>
                  <a:srgbClr val="FF0000"/>
                </a:solidFill>
              </a:rPr>
              <a:t>LEČENjE</a:t>
            </a:r>
            <a:r>
              <a:rPr lang="en-US" altLang="en-US" sz="1800" b="1" dirty="0">
                <a:solidFill>
                  <a:srgbClr val="FF0000"/>
                </a:solidFill>
              </a:rPr>
              <a:t> JE PREDUGAČKA I IZNOSI ČAK </a:t>
            </a:r>
            <a:r>
              <a:rPr lang="en-US" altLang="en-US" sz="2800" b="1" dirty="0">
                <a:solidFill>
                  <a:srgbClr val="FF0000"/>
                </a:solidFill>
              </a:rPr>
              <a:t>10</a:t>
            </a:r>
            <a:r>
              <a:rPr lang="en-US" altLang="en-US" sz="1800" b="1" dirty="0">
                <a:solidFill>
                  <a:srgbClr val="FF0000"/>
                </a:solidFill>
              </a:rPr>
              <a:t> GODINA!</a:t>
            </a:r>
            <a:endParaRPr lang="en-US" altLang="en-US" sz="1800" b="1" dirty="0">
              <a:solidFill>
                <a:srgbClr val="FF0000"/>
              </a:solidFill>
            </a:endParaRPr>
          </a:p>
        </p:txBody>
      </p:sp>
    </p:spTree>
    <p:extLst>
      <p:ext uri="{BB962C8B-B14F-4D97-AF65-F5344CB8AC3E}">
        <p14:creationId xmlns:p14="http://schemas.microsoft.com/office/powerpoint/2010/main" val="299677036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40736"/>
            <a:ext cx="10515600" cy="740864"/>
          </a:xfrm>
        </p:spPr>
        <p:txBody>
          <a:bodyPr>
            <a:normAutofit/>
          </a:bodyPr>
          <a:lstStyle/>
          <a:p>
            <a:pPr algn="ctr"/>
            <a:r>
              <a:rPr lang="en-US" sz="2200" b="1" dirty="0">
                <a:solidFill>
                  <a:schemeClr val="accent1">
                    <a:lumMod val="75000"/>
                  </a:schemeClr>
                </a:solidFill>
                <a:latin typeface="Arial" panose="020B0604020202020204" pitchFamily="34" charset="0"/>
                <a:cs typeface="Arial" panose="020B0604020202020204" pitchFamily="34" charset="0"/>
              </a:rPr>
              <a:t>U </a:t>
            </a:r>
            <a:r>
              <a:rPr lang="en-US" sz="2200" b="1" dirty="0" err="1">
                <a:solidFill>
                  <a:schemeClr val="accent1">
                    <a:lumMod val="75000"/>
                  </a:schemeClr>
                </a:solidFill>
                <a:latin typeface="Arial" panose="020B0604020202020204" pitchFamily="34" charset="0"/>
                <a:cs typeface="Arial" panose="020B0604020202020204" pitchFamily="34" charset="0"/>
              </a:rPr>
              <a:t>prezentaciji</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b="1" dirty="0" err="1">
                <a:solidFill>
                  <a:schemeClr val="accent1">
                    <a:lumMod val="75000"/>
                  </a:schemeClr>
                </a:solidFill>
                <a:latin typeface="Arial" panose="020B0604020202020204" pitchFamily="34" charset="0"/>
                <a:cs typeface="Arial" panose="020B0604020202020204" pitchFamily="34" charset="0"/>
              </a:rPr>
              <a:t>su</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b="1" dirty="0" err="1">
                <a:solidFill>
                  <a:schemeClr val="accent1">
                    <a:lumMod val="75000"/>
                  </a:schemeClr>
                </a:solidFill>
                <a:latin typeface="Arial" panose="020B0604020202020204" pitchFamily="34" charset="0"/>
                <a:cs typeface="Arial" panose="020B0604020202020204" pitchFamily="34" charset="0"/>
              </a:rPr>
              <a:t>korišćene</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b="1" dirty="0" err="1">
                <a:solidFill>
                  <a:schemeClr val="accent1">
                    <a:lumMod val="75000"/>
                  </a:schemeClr>
                </a:solidFill>
                <a:latin typeface="Arial" panose="020B0604020202020204" pitchFamily="34" charset="0"/>
                <a:cs typeface="Arial" panose="020B0604020202020204" pitchFamily="34" charset="0"/>
              </a:rPr>
              <a:t>slike</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b="1" dirty="0" err="1">
                <a:solidFill>
                  <a:schemeClr val="accent1">
                    <a:lumMod val="75000"/>
                  </a:schemeClr>
                </a:solidFill>
                <a:latin typeface="Arial" panose="020B0604020202020204" pitchFamily="34" charset="0"/>
                <a:cs typeface="Arial" panose="020B0604020202020204" pitchFamily="34" charset="0"/>
              </a:rPr>
              <a:t>iz</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b="1" dirty="0" err="1">
                <a:solidFill>
                  <a:schemeClr val="accent1">
                    <a:lumMod val="75000"/>
                  </a:schemeClr>
                </a:solidFill>
                <a:latin typeface="Arial" panose="020B0604020202020204" pitchFamily="34" charset="0"/>
                <a:cs typeface="Arial" panose="020B0604020202020204" pitchFamily="34" charset="0"/>
              </a:rPr>
              <a:t>publikacija</a:t>
            </a:r>
            <a:r>
              <a:rPr lang="en-US" sz="2200" b="1" dirty="0">
                <a:solidFill>
                  <a:schemeClr val="accent1">
                    <a:lumMod val="75000"/>
                  </a:schemeClr>
                </a:solidFill>
                <a:latin typeface="Arial" panose="020B0604020202020204" pitchFamily="34" charset="0"/>
                <a:cs typeface="Arial" panose="020B0604020202020204" pitchFamily="34" charset="0"/>
              </a:rPr>
              <a:t> </a:t>
            </a:r>
            <a:br>
              <a:rPr lang="en-US" sz="2200" b="1" dirty="0">
                <a:solidFill>
                  <a:schemeClr val="accent1">
                    <a:lumMod val="75000"/>
                  </a:schemeClr>
                </a:solidFill>
                <a:latin typeface="Arial" panose="020B0604020202020204" pitchFamily="34" charset="0"/>
                <a:cs typeface="Arial" panose="020B0604020202020204" pitchFamily="34" charset="0"/>
              </a:rPr>
            </a:br>
            <a:r>
              <a:rPr lang="en-US" sz="2200" b="1" dirty="0" err="1">
                <a:solidFill>
                  <a:schemeClr val="accent1">
                    <a:lumMod val="75000"/>
                  </a:schemeClr>
                </a:solidFill>
                <a:latin typeface="Arial" panose="020B0604020202020204" pitchFamily="34" charset="0"/>
                <a:cs typeface="Arial" panose="020B0604020202020204" pitchFamily="34" charset="0"/>
              </a:rPr>
              <a:t>Instituta</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b="1" dirty="0" err="1">
                <a:solidFill>
                  <a:schemeClr val="accent1">
                    <a:lumMod val="75000"/>
                  </a:schemeClr>
                </a:solidFill>
                <a:latin typeface="Arial" panose="020B0604020202020204" pitchFamily="34" charset="0"/>
                <a:cs typeface="Arial" panose="020B0604020202020204" pitchFamily="34" charset="0"/>
              </a:rPr>
              <a:t>za</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b="1" dirty="0" err="1">
                <a:solidFill>
                  <a:schemeClr val="accent1">
                    <a:lumMod val="75000"/>
                  </a:schemeClr>
                </a:solidFill>
                <a:latin typeface="Arial" panose="020B0604020202020204" pitchFamily="34" charset="0"/>
                <a:cs typeface="Arial" panose="020B0604020202020204" pitchFamily="34" charset="0"/>
              </a:rPr>
              <a:t>javno</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b="1" dirty="0" err="1">
                <a:solidFill>
                  <a:schemeClr val="accent1">
                    <a:lumMod val="75000"/>
                  </a:schemeClr>
                </a:solidFill>
                <a:latin typeface="Arial" panose="020B0604020202020204" pitchFamily="34" charset="0"/>
                <a:cs typeface="Arial" panose="020B0604020202020204" pitchFamily="34" charset="0"/>
              </a:rPr>
              <a:t>zdravlje</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b="1" dirty="0" err="1">
                <a:solidFill>
                  <a:schemeClr val="accent1">
                    <a:lumMod val="75000"/>
                  </a:schemeClr>
                </a:solidFill>
                <a:latin typeface="Arial" panose="020B0604020202020204" pitchFamily="34" charset="0"/>
                <a:cs typeface="Arial" panose="020B0604020202020204" pitchFamily="34" charset="0"/>
              </a:rPr>
              <a:t>Vojvodine</a:t>
            </a:r>
            <a:r>
              <a:rPr lang="en-US" sz="2200" b="1" dirty="0">
                <a:solidFill>
                  <a:schemeClr val="accent1">
                    <a:lumMod val="75000"/>
                  </a:schemeClr>
                </a:solidFill>
                <a:latin typeface="Arial" panose="020B0604020202020204" pitchFamily="34" charset="0"/>
                <a:cs typeface="Arial" panose="020B0604020202020204" pitchFamily="34" charset="0"/>
              </a:rPr>
              <a:t> i: www.pexels.com </a:t>
            </a:r>
            <a:endParaRPr lang="en-US" sz="2200" b="1" dirty="0">
              <a:solidFill>
                <a:schemeClr val="accent1">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249621" y="228600"/>
            <a:ext cx="11889992" cy="4016484"/>
          </a:xfrm>
          <a:prstGeom prst="rect">
            <a:avLst/>
          </a:prstGeom>
          <a:noFill/>
        </p:spPr>
        <p:txBody>
          <a:bodyPr wrap="square" rtlCol="0">
            <a:spAutoFit/>
          </a:bodyPr>
          <a:lstStyle/>
          <a:p>
            <a:r>
              <a:rPr lang="sr-Latn-RS" sz="3200" dirty="0" smtClean="0">
                <a:latin typeface="Arial" panose="020B0604020202020204" pitchFamily="34" charset="0"/>
                <a:cs typeface="Arial" panose="020B0604020202020204" pitchFamily="34" charset="0"/>
              </a:rPr>
              <a:t>Literatura</a:t>
            </a:r>
            <a:endParaRPr lang="sr-Latn-RS" sz="3200" dirty="0" smtClean="0">
              <a:latin typeface="Arial" panose="020B0604020202020204" pitchFamily="34" charset="0"/>
              <a:cs typeface="Arial" panose="020B0604020202020204" pitchFamily="34" charset="0"/>
            </a:endParaRPr>
          </a:p>
          <a:p>
            <a:endParaRPr lang="sr-Latn-RS" sz="700" dirty="0">
              <a:latin typeface="Arial" panose="020B0604020202020204" pitchFamily="34" charset="0"/>
              <a:cs typeface="Arial" panose="020B0604020202020204" pitchFamily="34" charset="0"/>
            </a:endParaRPr>
          </a:p>
          <a:p>
            <a:r>
              <a:rPr lang="sr-Cyrl-RS" sz="2400" dirty="0">
                <a:latin typeface="Arial" panose="020B0604020202020204" pitchFamily="34" charset="0"/>
                <a:cs typeface="Arial" panose="020B0604020202020204" pitchFamily="34" charset="0"/>
              </a:rPr>
              <a:t>1</a:t>
            </a:r>
            <a:r>
              <a:rPr lang="sr-Latn-RS" sz="2400" dirty="0" smtClean="0">
                <a:latin typeface="Arial" panose="020B0604020202020204" pitchFamily="34" charset="0"/>
                <a:cs typeface="Arial" panose="020B0604020202020204" pitchFamily="34" charset="0"/>
              </a:rPr>
              <a:t>. </a:t>
            </a:r>
            <a:r>
              <a:rPr lang="pl-PL" altLang="en-US" sz="2400" dirty="0">
                <a:latin typeface="Arial" panose="020B0604020202020204" pitchFamily="34" charset="0"/>
                <a:cs typeface="Arial" panose="020B0604020202020204" pitchFamily="34" charset="0"/>
              </a:rPr>
              <a:t>Link za prezentacije namenjene roditeljima; autori Komisije za borbu protiv droga u školama Vlade RS:</a:t>
            </a:r>
            <a:r>
              <a:rPr lang="sr-Cyrl-RS" altLang="en-US" sz="2400" dirty="0" smtClean="0">
                <a:latin typeface="Arial" panose="020B0604020202020204" pitchFamily="34" charset="0"/>
                <a:cs typeface="Arial" panose="020B0604020202020204" pitchFamily="34" charset="0"/>
              </a:rPr>
              <a:t> </a:t>
            </a:r>
            <a:r>
              <a:rPr lang="pl-PL" altLang="en-US" sz="2400" dirty="0" smtClean="0">
                <a:latin typeface="Arial" panose="020B0604020202020204" pitchFamily="34" charset="0"/>
                <a:cs typeface="Arial" panose="020B0604020202020204" pitchFamily="34" charset="0"/>
                <a:hlinkClick r:id="rId2"/>
              </a:rPr>
              <a:t>http</a:t>
            </a:r>
            <a:r>
              <a:rPr lang="pl-PL" altLang="en-US" sz="2400" dirty="0">
                <a:latin typeface="Arial" panose="020B0604020202020204" pitchFamily="34" charset="0"/>
                <a:cs typeface="Arial" panose="020B0604020202020204" pitchFamily="34" charset="0"/>
                <a:hlinkClick r:id="rId2"/>
              </a:rPr>
              <a:t>://izjzv.org.rs/app/prev_PAS_u_skolama/RODITELJI/</a:t>
            </a:r>
            <a:r>
              <a:rPr lang="sr-Cyrl-RS" altLang="en-US" sz="2400" dirty="0">
                <a:latin typeface="Arial" panose="020B0604020202020204" pitchFamily="34" charset="0"/>
                <a:cs typeface="Arial" panose="020B0604020202020204" pitchFamily="34" charset="0"/>
              </a:rPr>
              <a:t> </a:t>
            </a:r>
            <a:r>
              <a:rPr lang="sr-Latn-RS" sz="2400" dirty="0" smtClean="0">
                <a:latin typeface="Arial" panose="020B0604020202020204" pitchFamily="34" charset="0"/>
                <a:cs typeface="Arial" panose="020B0604020202020204" pitchFamily="34" charset="0"/>
              </a:rPr>
              <a:t> </a:t>
            </a:r>
            <a:endParaRPr lang="sr-Latn-RS" sz="2400" dirty="0">
              <a:latin typeface="Arial" panose="020B0604020202020204" pitchFamily="34" charset="0"/>
              <a:cs typeface="Arial" panose="020B0604020202020204" pitchFamily="34" charset="0"/>
            </a:endParaRPr>
          </a:p>
          <a:p>
            <a:r>
              <a:rPr lang="sr-Cyrl-RS" sz="2400" dirty="0" smtClean="0">
                <a:latin typeface="Arial" panose="020B0604020202020204" pitchFamily="34" charset="0"/>
                <a:cs typeface="Arial" panose="020B0604020202020204" pitchFamily="34" charset="0"/>
              </a:rPr>
              <a:t>2</a:t>
            </a:r>
            <a:r>
              <a:rPr lang="sr-Latn-RS" sz="24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https://www.cdc.gov/homeandrecreationalsafety</a:t>
            </a:r>
            <a:r>
              <a:rPr lang="en-US" sz="2400" dirty="0" smtClean="0">
                <a:latin typeface="Arial" panose="020B0604020202020204" pitchFamily="34" charset="0"/>
                <a:cs typeface="Arial" panose="020B0604020202020204" pitchFamily="34" charset="0"/>
                <a:hlinkClick r:id="rId3"/>
              </a:rPr>
              <a:t>/</a:t>
            </a:r>
            <a:r>
              <a:rPr lang="sr-Latn-RS" sz="2400" dirty="0" smtClean="0">
                <a:latin typeface="Arial" panose="020B0604020202020204" pitchFamily="34" charset="0"/>
                <a:cs typeface="Arial" panose="020B0604020202020204" pitchFamily="34" charset="0"/>
              </a:rPr>
              <a:t> </a:t>
            </a:r>
          </a:p>
          <a:p>
            <a:pPr eaLnBrk="1" hangingPunct="1"/>
            <a:r>
              <a:rPr lang="sr-Cyrl-RS" sz="2400" dirty="0">
                <a:latin typeface="Arial" panose="020B0604020202020204" pitchFamily="34" charset="0"/>
                <a:cs typeface="Arial" panose="020B0604020202020204" pitchFamily="34" charset="0"/>
              </a:rPr>
              <a:t>3</a:t>
            </a:r>
            <a:r>
              <a:rPr lang="sr-Latn-RS" sz="2400" dirty="0" smtClean="0">
                <a:latin typeface="Arial" panose="020B0604020202020204" pitchFamily="34" charset="0"/>
                <a:cs typeface="Arial" panose="020B0604020202020204" pitchFamily="34" charset="0"/>
              </a:rPr>
              <a:t>. </a:t>
            </a:r>
            <a:r>
              <a:rPr lang="sr-Latn-RS" altLang="en-US" sz="2400" dirty="0" smtClean="0">
                <a:latin typeface="Arial" panose="020B0604020202020204" pitchFamily="34" charset="0"/>
                <a:cs typeface="Arial" panose="020B0604020202020204" pitchFamily="34" charset="0"/>
              </a:rPr>
              <a:t>Izveštaji</a:t>
            </a:r>
            <a:r>
              <a:rPr lang="sr-Cyrl-RS" altLang="en-US" sz="2400" dirty="0" smtClean="0">
                <a:latin typeface="Arial" panose="020B0604020202020204" pitchFamily="34" charset="0"/>
                <a:cs typeface="Arial" panose="020B0604020202020204" pitchFamily="34" charset="0"/>
              </a:rPr>
              <a:t> </a:t>
            </a:r>
            <a:r>
              <a:rPr lang="sr-Cyrl-RS" altLang="en-US" sz="2400" dirty="0">
                <a:latin typeface="Arial" panose="020B0604020202020204" pitchFamily="34" charset="0"/>
                <a:cs typeface="Arial" panose="020B0604020202020204" pitchFamily="34" charset="0"/>
              </a:rPr>
              <a:t>“</a:t>
            </a:r>
            <a:r>
              <a:rPr lang="sr-Cyrl-RS" altLang="en-US" sz="2400" i="1" dirty="0" smtClean="0">
                <a:latin typeface="Arial" panose="020B0604020202020204" pitchFamily="34" charset="0"/>
                <a:cs typeface="Arial" panose="020B0604020202020204" pitchFamily="34" charset="0"/>
              </a:rPr>
              <a:t>USDHHS </a:t>
            </a:r>
            <a:r>
              <a:rPr lang="en-US" altLang="en-US" sz="2400" i="1" dirty="0" smtClean="0">
                <a:latin typeface="Arial" panose="020B0604020202020204" pitchFamily="34" charset="0"/>
                <a:cs typeface="Arial" panose="020B0604020202020204" pitchFamily="34" charset="0"/>
              </a:rPr>
              <a:t>Reports </a:t>
            </a:r>
            <a:r>
              <a:rPr lang="en-US" altLang="en-US" sz="2400" i="1" dirty="0">
                <a:latin typeface="Arial" panose="020B0604020202020204" pitchFamily="34" charset="0"/>
                <a:cs typeface="Arial" panose="020B0604020202020204" pitchFamily="34" charset="0"/>
              </a:rPr>
              <a:t>of the </a:t>
            </a:r>
            <a:r>
              <a:rPr lang="en-US" altLang="en-US" sz="2400" i="1" dirty="0" smtClean="0">
                <a:latin typeface="Arial" panose="020B0604020202020204" pitchFamily="34" charset="0"/>
                <a:cs typeface="Arial" panose="020B0604020202020204" pitchFamily="34" charset="0"/>
              </a:rPr>
              <a:t>Surgeon</a:t>
            </a:r>
            <a:r>
              <a:rPr lang="sr-Cyrl-RS" altLang="en-US" sz="2400" i="1" dirty="0" smtClean="0">
                <a:latin typeface="Arial" panose="020B0604020202020204" pitchFamily="34" charset="0"/>
                <a:cs typeface="Arial" panose="020B0604020202020204" pitchFamily="34" charset="0"/>
              </a:rPr>
              <a:t> </a:t>
            </a:r>
            <a:r>
              <a:rPr lang="en-US" altLang="en-US" sz="2400" i="1" dirty="0" smtClean="0">
                <a:latin typeface="Arial" panose="020B0604020202020204" pitchFamily="34" charset="0"/>
                <a:cs typeface="Arial" panose="020B0604020202020204" pitchFamily="34" charset="0"/>
              </a:rPr>
              <a:t>General</a:t>
            </a:r>
            <a:r>
              <a:rPr lang="sr-Cyrl-RS" altLang="en-US" sz="2400" i="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 </a:t>
            </a:r>
            <a:r>
              <a:rPr lang="ru-RU" altLang="en-US" sz="2400" i="1" dirty="0">
                <a:latin typeface="Arial" panose="020B0604020202020204" pitchFamily="34" charset="0"/>
                <a:cs typeface="Arial" panose="020B0604020202020204" pitchFamily="34" charset="0"/>
              </a:rPr>
              <a:t>1988</a:t>
            </a:r>
            <a:r>
              <a:rPr lang="ru-RU" altLang="en-US" sz="2400" i="1" dirty="0" smtClean="0">
                <a:latin typeface="Arial" panose="020B0604020202020204" pitchFamily="34" charset="0"/>
                <a:cs typeface="Arial" panose="020B0604020202020204" pitchFamily="34" charset="0"/>
              </a:rPr>
              <a:t>, 1989, 2001, 2004, 2006, 2010, 2012</a:t>
            </a:r>
            <a:r>
              <a:rPr lang="en-US" altLang="en-US" sz="2400" i="1" dirty="0">
                <a:latin typeface="Arial" panose="020B0604020202020204" pitchFamily="34" charset="0"/>
                <a:cs typeface="Arial" panose="020B0604020202020204" pitchFamily="34" charset="0"/>
              </a:rPr>
              <a:t>, 2014</a:t>
            </a:r>
            <a:r>
              <a:rPr lang="sr-Cyrl-RS" altLang="en-US" sz="2400" dirty="0">
                <a:latin typeface="Arial" panose="020B0604020202020204" pitchFamily="34" charset="0"/>
                <a:cs typeface="Arial" panose="020B0604020202020204" pitchFamily="34" charset="0"/>
              </a:rPr>
              <a:t>. </a:t>
            </a:r>
            <a:endParaRPr lang="sr-Cyrl-RS" altLang="en-US" sz="2400" dirty="0" smtClean="0">
              <a:latin typeface="Arial" panose="020B0604020202020204" pitchFamily="34" charset="0"/>
              <a:cs typeface="Arial" panose="020B0604020202020204" pitchFamily="34" charset="0"/>
            </a:endParaRPr>
          </a:p>
          <a:p>
            <a:pPr eaLnBrk="1" hangingPunct="1"/>
            <a:r>
              <a:rPr lang="sr-Cyrl-RS" altLang="en-US" sz="2400" dirty="0" smtClean="0">
                <a:latin typeface="Arial" panose="020B0604020202020204" pitchFamily="34" charset="0"/>
                <a:cs typeface="Arial" panose="020B0604020202020204" pitchFamily="34" charset="0"/>
              </a:rPr>
              <a:t>4. </a:t>
            </a:r>
            <a:r>
              <a:rPr lang="en-US" altLang="en-US" sz="2400" dirty="0" err="1">
                <a:latin typeface="Arial" panose="020B0604020202020204" pitchFamily="34" charset="0"/>
                <a:cs typeface="Arial" panose="020B0604020202020204" pitchFamily="34" charset="0"/>
              </a:rPr>
              <a:t>Ukropina</a:t>
            </a:r>
            <a:r>
              <a:rPr lang="en-US" altLang="en-US" sz="2400" dirty="0">
                <a:latin typeface="Arial" panose="020B0604020202020204" pitchFamily="34" charset="0"/>
                <a:cs typeface="Arial" panose="020B0604020202020204" pitchFamily="34" charset="0"/>
              </a:rPr>
              <a:t> S, </a:t>
            </a:r>
            <a:r>
              <a:rPr lang="en-US" altLang="en-US" sz="2400" dirty="0" err="1">
                <a:latin typeface="Arial" panose="020B0604020202020204" pitchFamily="34" charset="0"/>
                <a:cs typeface="Arial" panose="020B0604020202020204" pitchFamily="34" charset="0"/>
              </a:rPr>
              <a:t>Nićiforović</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Šurković</a:t>
            </a:r>
            <a:r>
              <a:rPr lang="en-US" altLang="en-US" sz="2400" dirty="0">
                <a:latin typeface="Arial" panose="020B0604020202020204" pitchFamily="34" charset="0"/>
                <a:cs typeface="Arial" panose="020B0604020202020204" pitchFamily="34" charset="0"/>
              </a:rPr>
              <a:t> O. </a:t>
            </a:r>
            <a:r>
              <a:rPr lang="en-US" altLang="en-US" sz="2400" dirty="0" err="1">
                <a:latin typeface="Arial" panose="020B0604020202020204" pitchFamily="34" charset="0"/>
                <a:cs typeface="Arial" panose="020B0604020202020204" pitchFamily="34" charset="0"/>
              </a:rPr>
              <a:t>Jovišević</a:t>
            </a:r>
            <a:r>
              <a:rPr lang="en-US" altLang="en-US" sz="2400" dirty="0">
                <a:latin typeface="Arial" panose="020B0604020202020204" pitchFamily="34" charset="0"/>
                <a:cs typeface="Arial" panose="020B0604020202020204" pitchFamily="34" charset="0"/>
              </a:rPr>
              <a:t> D. </a:t>
            </a:r>
            <a:r>
              <a:rPr lang="en-US" altLang="en-US" sz="2400" dirty="0" err="1">
                <a:latin typeface="Arial" panose="020B0604020202020204" pitchFamily="34" charset="0"/>
                <a:cs typeface="Arial" panose="020B0604020202020204" pitchFamily="34" charset="0"/>
              </a:rPr>
              <a:t>Bolesti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zavisnosti</a:t>
            </a:r>
            <a:r>
              <a:rPr lang="en-US" altLang="en-US" sz="2400" dirty="0">
                <a:latin typeface="Arial" panose="020B0604020202020204" pitchFamily="34" charset="0"/>
                <a:cs typeface="Arial" panose="020B0604020202020204" pitchFamily="34" charset="0"/>
              </a:rPr>
              <a:t>: ne </a:t>
            </a:r>
            <a:r>
              <a:rPr lang="en-US" altLang="en-US" sz="2400" dirty="0" err="1">
                <a:latin typeface="Arial" panose="020B0604020202020204" pitchFamily="34" charset="0"/>
                <a:cs typeface="Arial" panose="020B0604020202020204" pitchFamily="34" charset="0"/>
              </a:rPr>
              <a:t>želim</a:t>
            </a:r>
            <a:r>
              <a:rPr lang="en-US" altLang="en-US" sz="2400" dirty="0">
                <a:latin typeface="Arial" panose="020B0604020202020204" pitchFamily="34" charset="0"/>
                <a:cs typeface="Arial" panose="020B0604020202020204" pitchFamily="34" charset="0"/>
              </a:rPr>
              <a:t> da se desi u </a:t>
            </a:r>
            <a:r>
              <a:rPr lang="en-US" altLang="en-US" sz="2400" dirty="0" err="1">
                <a:latin typeface="Arial" panose="020B0604020202020204" pitchFamily="34" charset="0"/>
                <a:cs typeface="Arial" panose="020B0604020202020204" pitchFamily="34" charset="0"/>
              </a:rPr>
              <a:t>mojoj</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porodici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aktivno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radim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na</a:t>
            </a:r>
            <a:r>
              <a:rPr lang="en-US" altLang="en-US" sz="2400" dirty="0">
                <a:latin typeface="Arial" panose="020B0604020202020204" pitchFamily="34" charset="0"/>
                <a:cs typeface="Arial" panose="020B0604020202020204" pitchFamily="34" charset="0"/>
              </a:rPr>
              <a:t> tome – </a:t>
            </a:r>
            <a:r>
              <a:rPr lang="en-US" altLang="en-US" sz="2400" dirty="0" err="1">
                <a:latin typeface="Arial" panose="020B0604020202020204" pitchFamily="34" charset="0"/>
                <a:cs typeface="Arial" panose="020B0604020202020204" pitchFamily="34" charset="0"/>
              </a:rPr>
              <a:t>informativna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brošura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roditelje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Institut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javno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zdravlje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Vojvodine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Pokrajinski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sekretarijat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zdravstvo</a:t>
            </a:r>
            <a:r>
              <a:rPr lang="en-US" altLang="en-US" sz="2400" dirty="0">
                <a:latin typeface="Arial" panose="020B0604020202020204" pitchFamily="34" charset="0"/>
                <a:cs typeface="Arial" panose="020B0604020202020204" pitchFamily="34" charset="0"/>
              </a:rPr>
              <a:t> APV. 2019. </a:t>
            </a:r>
            <a:r>
              <a:rPr lang="en-US" altLang="en-US" sz="2400" dirty="0" err="1">
                <a:latin typeface="Arial" panose="020B0604020202020204" pitchFamily="34" charset="0"/>
                <a:cs typeface="Arial" panose="020B0604020202020204" pitchFamily="34" charset="0"/>
              </a:rPr>
              <a:t>godina</a:t>
            </a:r>
            <a:r>
              <a:rPr lang="sr-Cyrl-RS" alt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ISBN 978-86-86185-64-8</a:t>
            </a:r>
            <a:r>
              <a:rPr lang="sr-Cyrl-RS" altLang="en-US" sz="2400" dirty="0" smtClean="0">
                <a:latin typeface="Arial" panose="020B0604020202020204" pitchFamily="34" charset="0"/>
                <a:cs typeface="Arial" panose="020B0604020202020204" pitchFamily="34" charset="0"/>
              </a:rPr>
              <a:t>  </a:t>
            </a:r>
          </a:p>
        </p:txBody>
      </p:sp>
      <p:pic>
        <p:nvPicPr>
          <p:cNvPr id="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413" y="5370513"/>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0394950" y="5453063"/>
            <a:ext cx="1744663" cy="1347787"/>
            <a:chOff x="10394950" y="5453063"/>
            <a:chExt cx="1744663" cy="1347787"/>
          </a:xfrm>
        </p:grpSpPr>
        <p:pic>
          <p:nvPicPr>
            <p:cNvPr id="10" name="Picture 7"/>
            <p:cNvPicPr>
              <a:picLocks noChangeAspect="1"/>
            </p:cNvPicPr>
            <p:nvPr/>
          </p:nvPicPr>
          <p:blipFill>
            <a:blip r:embed="rId5">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000" b="1" dirty="0">
                  <a:solidFill>
                    <a:srgbClr val="FF0000"/>
                  </a:solidFill>
                </a:rPr>
                <a:t>Институт за јавно здравље Војводине</a:t>
              </a:r>
              <a:endParaRPr lang="en-US" altLang="en-US" sz="1000" b="1" dirty="0">
                <a:solidFill>
                  <a:srgbClr val="FF0000"/>
                </a:solidFill>
              </a:endParaRPr>
            </a:p>
          </p:txBody>
        </p:sp>
      </p:grpSp>
      <p:sp>
        <p:nvSpPr>
          <p:cNvPr id="12" name="WordArt 9"/>
          <p:cNvSpPr>
            <a:spLocks noChangeArrowheads="1" noChangeShapeType="1" noTextEdit="1"/>
          </p:cNvSpPr>
          <p:nvPr/>
        </p:nvSpPr>
        <p:spPr bwMode="auto">
          <a:xfrm>
            <a:off x="4531058" y="5737225"/>
            <a:ext cx="3138984" cy="466725"/>
          </a:xfrm>
          <a:prstGeom prst="rect">
            <a:avLst/>
          </a:prstGeom>
        </p:spPr>
        <p:txBody>
          <a:bodyPr wrap="none" fromWordArt="1">
            <a:prstTxWarp prst="textPlain">
              <a:avLst>
                <a:gd name="adj" fmla="val 50000"/>
              </a:avLst>
            </a:prstTxWarp>
          </a:bodyPr>
          <a:lstStyle/>
          <a:p>
            <a:pPr algn="ct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do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zdravih</a:t>
            </a:r>
            <a:r>
              <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en-US" sz="1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izbora</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13" name="Text Box 7"/>
          <p:cNvSpPr txBox="1">
            <a:spLocks noChangeArrowheads="1"/>
          </p:cNvSpPr>
          <p:nvPr/>
        </p:nvSpPr>
        <p:spPr bwMode="auto">
          <a:xfrm>
            <a:off x="2822575" y="6292850"/>
            <a:ext cx="675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1200" b="1" dirty="0" err="1"/>
              <a:t>Programski</a:t>
            </a:r>
            <a:r>
              <a:rPr lang="en-US" altLang="en-US" sz="1200" b="1" dirty="0"/>
              <a:t> </a:t>
            </a:r>
            <a:r>
              <a:rPr lang="en-US" altLang="en-US" sz="1200" b="1" dirty="0" err="1"/>
              <a:t>zadatak</a:t>
            </a:r>
            <a:r>
              <a:rPr lang="en-US" altLang="en-US" sz="1200" b="1" dirty="0"/>
              <a:t> </a:t>
            </a:r>
            <a:r>
              <a:rPr lang="en-US" altLang="en-US" sz="1200" b="1" dirty="0" err="1"/>
              <a:t>Posebnog</a:t>
            </a:r>
            <a:r>
              <a:rPr lang="en-US" altLang="en-US" sz="1200" b="1" dirty="0"/>
              <a:t> </a:t>
            </a:r>
            <a:r>
              <a:rPr lang="en-US" altLang="en-US" sz="1200" b="1" dirty="0" err="1"/>
              <a:t>programa</a:t>
            </a:r>
            <a:r>
              <a:rPr lang="en-US" altLang="en-US" sz="1200" b="1" dirty="0"/>
              <a:t> u </a:t>
            </a:r>
            <a:r>
              <a:rPr lang="en-US" altLang="en-US" sz="1200" b="1" dirty="0" err="1"/>
              <a:t>oblasti</a:t>
            </a:r>
            <a:r>
              <a:rPr lang="en-US" altLang="en-US" sz="1200" b="1" dirty="0"/>
              <a:t> </a:t>
            </a:r>
            <a:r>
              <a:rPr lang="en-US" altLang="en-US" sz="1200" b="1" dirty="0" err="1"/>
              <a:t>javnog</a:t>
            </a:r>
            <a:r>
              <a:rPr lang="en-US" altLang="en-US" sz="1200" b="1" dirty="0"/>
              <a:t> </a:t>
            </a:r>
            <a:r>
              <a:rPr lang="en-US" altLang="en-US" sz="1200" b="1" dirty="0" err="1"/>
              <a:t>zdravlja</a:t>
            </a:r>
            <a:r>
              <a:rPr lang="en-US" altLang="en-US" sz="1200" b="1" dirty="0"/>
              <a:t> </a:t>
            </a:r>
            <a:r>
              <a:rPr lang="en-US" altLang="en-US" sz="1200" b="1" dirty="0" err="1"/>
              <a:t>za</a:t>
            </a:r>
            <a:r>
              <a:rPr lang="en-US" altLang="en-US" sz="1200" b="1" dirty="0"/>
              <a:t> APV u</a:t>
            </a:r>
            <a:r>
              <a:rPr lang="sr-Cyrl-RS" altLang="en-US" sz="1200" b="1" dirty="0"/>
              <a:t> 2020. </a:t>
            </a:r>
            <a:r>
              <a:rPr lang="en-US" altLang="en-US" sz="1200" b="1" dirty="0" err="1"/>
              <a:t>godini</a:t>
            </a:r>
            <a:r>
              <a:rPr lang="sr-Cyrl-RS" altLang="en-US" sz="1200" b="1" dirty="0"/>
              <a:t>:</a:t>
            </a:r>
          </a:p>
          <a:p>
            <a:pPr algn="ctr" eaLnBrk="1" hangingPunct="1">
              <a:lnSpc>
                <a:spcPct val="100000"/>
              </a:lnSpc>
              <a:spcBef>
                <a:spcPct val="0"/>
              </a:spcBef>
              <a:buFontTx/>
              <a:buNone/>
            </a:pPr>
            <a:r>
              <a:rPr lang="en-US" altLang="en-US" sz="1200" b="1" dirty="0" err="1"/>
              <a:t>Unapređenje</a:t>
            </a:r>
            <a:r>
              <a:rPr lang="en-US" altLang="en-US" sz="1200" b="1" dirty="0"/>
              <a:t> </a:t>
            </a:r>
            <a:r>
              <a:rPr lang="en-US" altLang="en-US" sz="1200" b="1" dirty="0" err="1"/>
              <a:t>zdravstvene</a:t>
            </a:r>
            <a:r>
              <a:rPr lang="en-US" altLang="en-US" sz="1200" b="1" dirty="0"/>
              <a:t> </a:t>
            </a:r>
            <a:r>
              <a:rPr lang="en-US" altLang="en-US" sz="1200" b="1" dirty="0" err="1"/>
              <a:t>pismenosti</a:t>
            </a:r>
            <a:r>
              <a:rPr lang="en-US" altLang="en-US" sz="1200" b="1" dirty="0"/>
              <a:t> </a:t>
            </a:r>
            <a:r>
              <a:rPr lang="en-US" altLang="en-US" sz="1200" b="1" dirty="0" err="1"/>
              <a:t>populacije</a:t>
            </a:r>
            <a:r>
              <a:rPr lang="en-US" altLang="en-US" sz="1200" b="1" dirty="0"/>
              <a:t> – „</a:t>
            </a:r>
            <a:r>
              <a:rPr lang="en-US" altLang="en-US" sz="1200" b="1" dirty="0" err="1"/>
              <a:t>Znanjem</a:t>
            </a:r>
            <a:r>
              <a:rPr lang="en-US" altLang="en-US" sz="1200" b="1" dirty="0"/>
              <a:t> do </a:t>
            </a:r>
            <a:r>
              <a:rPr lang="en-US" altLang="en-US" sz="1200" b="1" dirty="0" err="1"/>
              <a:t>zdravih</a:t>
            </a:r>
            <a:r>
              <a:rPr lang="en-US" altLang="en-US" sz="1200" b="1" dirty="0"/>
              <a:t> </a:t>
            </a:r>
            <a:r>
              <a:rPr lang="en-US" altLang="en-US" sz="1200" b="1" dirty="0" err="1"/>
              <a:t>izbora</a:t>
            </a:r>
            <a:r>
              <a:rPr lang="en-US" altLang="en-US" sz="1200" b="1" dirty="0"/>
              <a:t>“ </a:t>
            </a:r>
          </a:p>
        </p:txBody>
      </p:sp>
    </p:spTree>
    <p:extLst>
      <p:ext uri="{BB962C8B-B14F-4D97-AF65-F5344CB8AC3E}">
        <p14:creationId xmlns:p14="http://schemas.microsoft.com/office/powerpoint/2010/main" val="11670381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676400" y="0"/>
            <a:ext cx="8686800" cy="1143000"/>
          </a:xfrm>
        </p:spPr>
        <p:txBody>
          <a:bodyPr/>
          <a:lstStyle/>
          <a:p>
            <a:pPr eaLnBrk="1" hangingPunct="1"/>
            <a:r>
              <a:rPr lang="en-US" altLang="en-US" sz="4000" b="1" dirty="0">
                <a:solidFill>
                  <a:srgbClr val="000066"/>
                </a:solidFill>
                <a:latin typeface="Arial" panose="020B0604020202020204" pitchFamily="34" charset="0"/>
                <a:cs typeface="Arial" panose="020B0604020202020204" pitchFamily="34" charset="0"/>
              </a:rPr>
              <a:t>PODELA “PAS” PREMA DEJSTVU</a:t>
            </a:r>
          </a:p>
        </p:txBody>
      </p:sp>
      <p:sp>
        <p:nvSpPr>
          <p:cNvPr id="4" name="Rectangle 3"/>
          <p:cNvSpPr txBox="1">
            <a:spLocks noChangeArrowheads="1"/>
          </p:cNvSpPr>
          <p:nvPr/>
        </p:nvSpPr>
        <p:spPr bwMode="auto">
          <a:xfrm>
            <a:off x="76200" y="914400"/>
            <a:ext cx="12115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lnSpc>
                <a:spcPct val="80000"/>
              </a:lnSpc>
            </a:pPr>
            <a:r>
              <a:rPr lang="sr-Latn-RS" altLang="en-US" sz="2600" b="1" dirty="0" smtClean="0">
                <a:solidFill>
                  <a:srgbClr val="FF0000"/>
                </a:solidFill>
                <a:latin typeface="Arial" panose="020B0604020202020204" pitchFamily="34" charset="0"/>
                <a:cs typeface="Arial" panose="020B0604020202020204" pitchFamily="34" charset="0"/>
              </a:rPr>
              <a:t>PSIHOSTIMULANSI</a:t>
            </a:r>
            <a:r>
              <a:rPr lang="sr-Cyrl-RS" altLang="en-US" sz="2600" b="1" dirty="0" smtClean="0">
                <a:solidFill>
                  <a:srgbClr val="000066"/>
                </a:solidFill>
                <a:latin typeface="Arial" panose="020B0604020202020204" pitchFamily="34" charset="0"/>
                <a:cs typeface="Arial" panose="020B0604020202020204" pitchFamily="34" charset="0"/>
              </a:rPr>
              <a:t>: </a:t>
            </a:r>
            <a:r>
              <a:rPr lang="sr-Latn-CS" altLang="en-US" sz="2600" b="1" dirty="0" smtClean="0">
                <a:solidFill>
                  <a:srgbClr val="FF0000"/>
                </a:solidFill>
                <a:latin typeface="Arial" panose="020B0604020202020204" pitchFamily="34" charset="0"/>
                <a:cs typeface="Arial" panose="020B0604020202020204" pitchFamily="34" charset="0"/>
              </a:rPr>
              <a:t>kofein</a:t>
            </a:r>
            <a:r>
              <a:rPr lang="sr-Cyrl-RS" altLang="en-US" sz="2600" b="1" dirty="0" smtClean="0">
                <a:solidFill>
                  <a:srgbClr val="FF0000"/>
                </a:solidFill>
                <a:latin typeface="Arial" panose="020B0604020202020204" pitchFamily="34" charset="0"/>
                <a:cs typeface="Arial" panose="020B0604020202020204" pitchFamily="34" charset="0"/>
              </a:rPr>
              <a:t> </a:t>
            </a:r>
            <a:r>
              <a:rPr lang="sr-Cyrl-RS" altLang="en-US" sz="2600" dirty="0" smtClean="0">
                <a:latin typeface="Arial" panose="020B0604020202020204" pitchFamily="34" charset="0"/>
                <a:cs typeface="Arial" panose="020B0604020202020204" pitchFamily="34" charset="0"/>
              </a:rPr>
              <a:t>(</a:t>
            </a:r>
            <a:r>
              <a:rPr lang="sr-Latn-RS" altLang="en-US" sz="2600" dirty="0" smtClean="0">
                <a:latin typeface="Arial" panose="020B0604020202020204" pitchFamily="34" charset="0"/>
                <a:cs typeface="Arial" panose="020B0604020202020204" pitchFamily="34" charset="0"/>
              </a:rPr>
              <a:t>u kafi i energetskih pića)</a:t>
            </a:r>
            <a:r>
              <a:rPr lang="sr-Latn-CS" altLang="en-US" sz="2600" b="1" dirty="0" smtClean="0">
                <a:solidFill>
                  <a:srgbClr val="000066"/>
                </a:solidFill>
                <a:latin typeface="Arial" panose="020B0604020202020204" pitchFamily="34" charset="0"/>
                <a:cs typeface="Arial" panose="020B0604020202020204" pitchFamily="34" charset="0"/>
              </a:rPr>
              <a:t> i </a:t>
            </a:r>
            <a:r>
              <a:rPr lang="sr-Latn-CS" altLang="en-US" sz="2600" b="1" dirty="0" smtClean="0">
                <a:solidFill>
                  <a:srgbClr val="FF0000"/>
                </a:solidFill>
                <a:latin typeface="Arial" panose="020B0604020202020204" pitchFamily="34" charset="0"/>
                <a:cs typeface="Arial" panose="020B0604020202020204" pitchFamily="34" charset="0"/>
              </a:rPr>
              <a:t>nikotin,</a:t>
            </a:r>
            <a:r>
              <a:rPr lang="sr-Latn-CS" altLang="en-US" sz="2600" b="1" dirty="0" smtClean="0">
                <a:solidFill>
                  <a:srgbClr val="000066"/>
                </a:solidFill>
                <a:latin typeface="Arial" panose="020B0604020202020204" pitchFamily="34" charset="0"/>
                <a:cs typeface="Arial" panose="020B0604020202020204" pitchFamily="34" charset="0"/>
              </a:rPr>
              <a:t> аli i neke od najopasnijih droga kao što su </a:t>
            </a:r>
            <a:r>
              <a:rPr lang="sr-Latn-CS" altLang="en-US" sz="2600" b="1" dirty="0" smtClean="0">
                <a:solidFill>
                  <a:srgbClr val="FF0000"/>
                </a:solidFill>
                <a:latin typeface="Arial" panose="020B0604020202020204" pitchFamily="34" charset="0"/>
                <a:cs typeface="Arial" panose="020B0604020202020204" pitchFamily="34" charset="0"/>
              </a:rPr>
              <a:t>аmfetamin</a:t>
            </a:r>
            <a:r>
              <a:rPr lang="sr-Latn-CS" altLang="en-US" sz="2600" b="1" dirty="0" smtClean="0">
                <a:solidFill>
                  <a:srgbClr val="000066"/>
                </a:solidFill>
                <a:latin typeface="Arial" panose="020B0604020202020204" pitchFamily="34" charset="0"/>
                <a:cs typeface="Arial" panose="020B0604020202020204" pitchFamily="34" charset="0"/>
              </a:rPr>
              <a:t>,</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FF0000"/>
                </a:solidFill>
                <a:latin typeface="Arial" panose="020B0604020202020204" pitchFamily="34" charset="0"/>
                <a:cs typeface="Arial" panose="020B0604020202020204" pitchFamily="34" charset="0"/>
              </a:rPr>
              <a:t>metamfetamin</a:t>
            </a:r>
            <a:r>
              <a:rPr lang="sr-Cyrl-RS" altLang="en-US" sz="2600" b="1" dirty="0" smtClean="0">
                <a:solidFill>
                  <a:srgbClr val="000066"/>
                </a:solidFill>
                <a:latin typeface="Arial" panose="020B0604020202020204" pitchFamily="34" charset="0"/>
                <a:cs typeface="Arial" panose="020B0604020202020204" pitchFamily="34" charset="0"/>
              </a:rPr>
              <a:t>,</a:t>
            </a:r>
            <a:r>
              <a:rPr lang="sr-Latn-CS" altLang="en-US" sz="2600" b="1" dirty="0" smtClean="0">
                <a:solidFill>
                  <a:srgbClr val="000066"/>
                </a:solidFill>
                <a:latin typeface="Arial" panose="020B0604020202020204" pitchFamily="34" charset="0"/>
                <a:cs typeface="Arial" panose="020B0604020202020204" pitchFamily="34" charset="0"/>
              </a:rPr>
              <a:t> </a:t>
            </a:r>
            <a:r>
              <a:rPr lang="sr-Latn-CS" altLang="en-US" sz="2600" b="1" dirty="0" smtClean="0">
                <a:solidFill>
                  <a:srgbClr val="FF0000"/>
                </a:solidFill>
                <a:latin typeface="Arial" panose="020B0604020202020204" pitchFamily="34" charset="0"/>
                <a:cs typeface="Arial" panose="020B0604020202020204" pitchFamily="34" charset="0"/>
              </a:rPr>
              <a:t>kokain</a:t>
            </a:r>
            <a:r>
              <a:rPr lang="sr-Latn-CS" altLang="en-US" sz="2600" b="1" dirty="0" smtClean="0">
                <a:latin typeface="Arial" panose="020B0604020202020204" pitchFamily="34" charset="0"/>
                <a:cs typeface="Arial" panose="020B0604020202020204" pitchFamily="34" charset="0"/>
              </a:rPr>
              <a:t>,</a:t>
            </a:r>
            <a:r>
              <a:rPr lang="sr-Latn-CS" altLang="en-US" sz="2600" b="1" dirty="0" smtClean="0">
                <a:solidFill>
                  <a:srgbClr val="FF0000"/>
                </a:solidFill>
                <a:latin typeface="Arial" panose="020B0604020202020204" pitchFamily="34" charset="0"/>
                <a:cs typeface="Arial" panose="020B0604020202020204" pitchFamily="34" charset="0"/>
              </a:rPr>
              <a:t> krek,</a:t>
            </a:r>
            <a:r>
              <a:rPr lang="sr-Latn-C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e</a:t>
            </a:r>
            <a:r>
              <a:rPr lang="sr-Latn-RS" altLang="en-US" sz="2600" b="1" dirty="0" smtClean="0">
                <a:solidFill>
                  <a:schemeClr val="hlink"/>
                </a:solidFill>
                <a:latin typeface="Arial" panose="020B0604020202020204" pitchFamily="34" charset="0"/>
                <a:cs typeface="Arial" panose="020B0604020202020204" pitchFamily="34" charset="0"/>
              </a:rPr>
              <a:t>k</a:t>
            </a:r>
            <a:r>
              <a:rPr lang="sr-Latn-RS" altLang="en-US" sz="2600" b="1" dirty="0" smtClean="0">
                <a:solidFill>
                  <a:srgbClr val="9900CC"/>
                </a:solidFill>
                <a:latin typeface="Arial" panose="020B0604020202020204" pitchFamily="34" charset="0"/>
                <a:cs typeface="Arial" panose="020B0604020202020204" pitchFamily="34" charset="0"/>
              </a:rPr>
              <a:t>s</a:t>
            </a:r>
            <a:r>
              <a:rPr lang="sr-Latn-RS" altLang="en-US" sz="2600" b="1" dirty="0">
                <a:solidFill>
                  <a:srgbClr val="FF0000"/>
                </a:solidFill>
                <a:latin typeface="Arial" panose="020B0604020202020204" pitchFamily="34" charset="0"/>
                <a:cs typeface="Arial" panose="020B0604020202020204" pitchFamily="34" charset="0"/>
              </a:rPr>
              <a:t>t</a:t>
            </a:r>
            <a:r>
              <a:rPr lang="sr-Cyrl-RS" altLang="en-US" sz="2600" b="1" dirty="0" smtClean="0">
                <a:solidFill>
                  <a:srgbClr val="FF0000"/>
                </a:solidFill>
                <a:latin typeface="Arial" panose="020B0604020202020204" pitchFamily="34" charset="0"/>
                <a:cs typeface="Arial" panose="020B0604020202020204" pitchFamily="34" charset="0"/>
              </a:rPr>
              <a:t>а</a:t>
            </a:r>
            <a:r>
              <a:rPr lang="sr-Latn-RS" altLang="en-US" sz="2600" b="1" dirty="0" smtClean="0">
                <a:solidFill>
                  <a:srgbClr val="FF0000"/>
                </a:solidFill>
                <a:latin typeface="Arial" panose="020B0604020202020204" pitchFamily="34" charset="0"/>
                <a:cs typeface="Arial" panose="020B0604020202020204" pitchFamily="34" charset="0"/>
              </a:rPr>
              <a:t>zi</a:t>
            </a:r>
            <a:r>
              <a:rPr lang="sr-Cyrl-RS" altLang="en-US" sz="2600" b="1" dirty="0" smtClean="0">
                <a:solidFill>
                  <a:srgbClr val="FF0000"/>
                </a:solidFill>
                <a:latin typeface="Arial" panose="020B0604020202020204" pitchFamily="34" charset="0"/>
                <a:cs typeface="Arial" panose="020B0604020202020204" pitchFamily="34" charset="0"/>
              </a:rPr>
              <a:t>, </a:t>
            </a:r>
            <a:r>
              <a:rPr lang="en-US" altLang="en-US" sz="2600" b="1" dirty="0" smtClean="0">
                <a:solidFill>
                  <a:srgbClr val="FF0000"/>
                </a:solidFill>
                <a:latin typeface="Arial" panose="020B0604020202020204" pitchFamily="34" charset="0"/>
                <a:cs typeface="Arial" panose="020B0604020202020204" pitchFamily="34" charset="0"/>
              </a:rPr>
              <a:t>“</a:t>
            </a:r>
            <a:r>
              <a:rPr lang="sr-Latn-RS" altLang="en-US" sz="2600" b="1" dirty="0" smtClean="0">
                <a:solidFill>
                  <a:srgbClr val="FF0000"/>
                </a:solidFill>
                <a:latin typeface="Arial" panose="020B0604020202020204" pitchFamily="34" charset="0"/>
                <a:cs typeface="Arial" panose="020B0604020202020204" pitchFamily="34" charset="0"/>
              </a:rPr>
              <a:t>nove droge</a:t>
            </a:r>
            <a:r>
              <a:rPr lang="sr-Cyrl-RS" altLang="en-US" sz="2600" b="1" dirty="0" smtClean="0">
                <a:solidFill>
                  <a:srgbClr val="FF0000"/>
                </a:solidFill>
                <a:latin typeface="Arial" panose="020B0604020202020204" pitchFamily="34" charset="0"/>
                <a:cs typeface="Arial" panose="020B0604020202020204" pitchFamily="34" charset="0"/>
              </a:rPr>
              <a:t>”...</a:t>
            </a:r>
          </a:p>
          <a:p>
            <a:pPr eaLnBrk="1" hangingPunct="1">
              <a:lnSpc>
                <a:spcPct val="80000"/>
              </a:lnSpc>
            </a:pPr>
            <a:r>
              <a:rPr lang="sr-Latn-RS" altLang="en-US" sz="2600" b="1" dirty="0" smtClean="0">
                <a:solidFill>
                  <a:srgbClr val="009900"/>
                </a:solidFill>
                <a:latin typeface="Arial" panose="020B0604020202020204" pitchFamily="34" charset="0"/>
                <a:cs typeface="Arial" panose="020B0604020202020204" pitchFamily="34" charset="0"/>
              </a:rPr>
              <a:t>DEPRESORI</a:t>
            </a:r>
            <a:r>
              <a:rPr lang="sr-Cyrl-R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9900"/>
                </a:solidFill>
                <a:latin typeface="Arial" panose="020B0604020202020204" pitchFamily="34" charset="0"/>
                <a:cs typeface="Arial" panose="020B0604020202020204" pitchFamily="34" charset="0"/>
              </a:rPr>
              <a:t>а</a:t>
            </a:r>
            <a:r>
              <a:rPr lang="sr-Latn-RS" altLang="en-US" sz="2600" b="1" dirty="0" smtClean="0">
                <a:solidFill>
                  <a:srgbClr val="009900"/>
                </a:solidFill>
                <a:latin typeface="Arial" panose="020B0604020202020204" pitchFamily="34" charset="0"/>
                <a:cs typeface="Arial" panose="020B0604020202020204" pitchFamily="34" charset="0"/>
              </a:rPr>
              <a:t>lkohol</a:t>
            </a:r>
            <a:r>
              <a:rPr lang="ru-RU"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9900"/>
                </a:solidFill>
                <a:latin typeface="Arial" panose="020B0604020202020204" pitchFamily="34" charset="0"/>
                <a:cs typeface="Arial" panose="020B0604020202020204" pitchFamily="34" charset="0"/>
              </a:rPr>
              <a:t>лекови </a:t>
            </a:r>
            <a:r>
              <a:rPr lang="en-US" altLang="en-US" sz="2600" b="1" dirty="0" err="1">
                <a:solidFill>
                  <a:srgbClr val="000066"/>
                </a:solidFill>
                <a:latin typeface="Arial" panose="020B0604020202020204" pitchFamily="34" charset="0"/>
                <a:cs typeface="Arial" panose="020B0604020202020204" pitchFamily="34" charset="0"/>
              </a:rPr>
              <a:t>za</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smirenje</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i</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spavanje</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benzodijazepini</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B050"/>
                </a:solidFill>
                <a:latin typeface="Arial" panose="020B0604020202020204" pitchFamily="34" charset="0"/>
                <a:cs typeface="Arial" panose="020B0604020202020204" pitchFamily="34" charset="0"/>
              </a:rPr>
              <a:t>opijati</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a:solidFill>
                  <a:srgbClr val="00B050"/>
                </a:solidFill>
                <a:latin typeface="Arial" panose="020B0604020202020204" pitchFamily="34" charset="0"/>
                <a:cs typeface="Arial" panose="020B0604020202020204" pitchFamily="34" charset="0"/>
              </a:rPr>
              <a:t>heroin, </a:t>
            </a:r>
            <a:r>
              <a:rPr lang="en-US" altLang="en-US" sz="2600" b="1" dirty="0" err="1">
                <a:solidFill>
                  <a:srgbClr val="00B050"/>
                </a:solidFill>
                <a:latin typeface="Arial" panose="020B0604020202020204" pitchFamily="34" charset="0"/>
                <a:cs typeface="Arial" panose="020B0604020202020204" pitchFamily="34" charset="0"/>
              </a:rPr>
              <a:t>buprenorfin</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opijum</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morfijum</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kodein</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a:solidFill>
                  <a:srgbClr val="00B050"/>
                </a:solidFill>
                <a:latin typeface="Arial" panose="020B0604020202020204" pitchFamily="34" charset="0"/>
                <a:cs typeface="Arial" panose="020B0604020202020204" pitchFamily="34" charset="0"/>
              </a:rPr>
              <a:t>GHB-”</a:t>
            </a:r>
            <a:r>
              <a:rPr lang="en-US" altLang="en-US" sz="2600" b="1" dirty="0" err="1">
                <a:solidFill>
                  <a:srgbClr val="00B050"/>
                </a:solidFill>
                <a:latin typeface="Arial" panose="020B0604020202020204" pitchFamily="34" charset="0"/>
                <a:cs typeface="Arial" panose="020B0604020202020204" pitchFamily="34" charset="0"/>
              </a:rPr>
              <a:t>droga</a:t>
            </a:r>
            <a:r>
              <a:rPr lang="en-US" altLang="en-US" sz="2600" b="1" dirty="0">
                <a:solidFill>
                  <a:srgbClr val="00B050"/>
                </a:solidFill>
                <a:latin typeface="Arial" panose="020B0604020202020204" pitchFamily="34" charset="0"/>
                <a:cs typeface="Arial" panose="020B0604020202020204" pitchFamily="34" charset="0"/>
              </a:rPr>
              <a:t> </a:t>
            </a:r>
            <a:r>
              <a:rPr lang="en-US" altLang="en-US" sz="2600" b="1" dirty="0" err="1">
                <a:solidFill>
                  <a:srgbClr val="00B050"/>
                </a:solidFill>
                <a:latin typeface="Arial" panose="020B0604020202020204" pitchFamily="34" charset="0"/>
                <a:cs typeface="Arial" panose="020B0604020202020204" pitchFamily="34" charset="0"/>
              </a:rPr>
              <a:t>za</a:t>
            </a:r>
            <a:r>
              <a:rPr lang="en-US" altLang="en-US" sz="2600" b="1" dirty="0">
                <a:solidFill>
                  <a:srgbClr val="00B050"/>
                </a:solidFill>
                <a:latin typeface="Arial" panose="020B0604020202020204" pitchFamily="34" charset="0"/>
                <a:cs typeface="Arial" panose="020B0604020202020204" pitchFamily="34" charset="0"/>
              </a:rPr>
              <a:t> </a:t>
            </a:r>
            <a:r>
              <a:rPr lang="en-US" altLang="en-US" sz="2600" b="1" dirty="0" err="1">
                <a:solidFill>
                  <a:srgbClr val="00B050"/>
                </a:solidFill>
                <a:latin typeface="Arial" panose="020B0604020202020204" pitchFamily="34" charset="0"/>
                <a:cs typeface="Arial" panose="020B0604020202020204" pitchFamily="34" charset="0"/>
              </a:rPr>
              <a:t>silovanje</a:t>
            </a:r>
            <a:r>
              <a:rPr lang="en-US" altLang="en-US" sz="2600" b="1" dirty="0">
                <a:solidFill>
                  <a:srgbClr val="00B050"/>
                </a:solidFill>
                <a:latin typeface="Arial" panose="020B0604020202020204" pitchFamily="34" charset="0"/>
                <a:cs typeface="Arial" panose="020B0604020202020204" pitchFamily="34" charset="0"/>
              </a:rPr>
              <a:t>”</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i</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opioidi</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metadon</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trodon</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err="1">
                <a:solidFill>
                  <a:srgbClr val="000066"/>
                </a:solidFill>
                <a:latin typeface="Arial" panose="020B0604020202020204" pitchFamily="34" charset="0"/>
                <a:cs typeface="Arial" panose="020B0604020202020204" pitchFamily="34" charset="0"/>
              </a:rPr>
              <a:t>valoron</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a:solidFill>
                  <a:srgbClr val="33CC33"/>
                </a:solidFill>
                <a:latin typeface="Arial" panose="020B0604020202020204" pitchFamily="34" charset="0"/>
                <a:cs typeface="Arial" panose="020B0604020202020204" pitchFamily="34" charset="0"/>
              </a:rPr>
              <a:t>“</a:t>
            </a:r>
            <a:r>
              <a:rPr lang="en-US" altLang="en-US" sz="2600" b="1" dirty="0" err="1">
                <a:solidFill>
                  <a:srgbClr val="33CC33"/>
                </a:solidFill>
                <a:latin typeface="Arial" panose="020B0604020202020204" pitchFamily="34" charset="0"/>
                <a:cs typeface="Arial" panose="020B0604020202020204" pitchFamily="34" charset="0"/>
              </a:rPr>
              <a:t>nove</a:t>
            </a:r>
            <a:r>
              <a:rPr lang="en-US" altLang="en-US" sz="2600" b="1" dirty="0">
                <a:solidFill>
                  <a:srgbClr val="33CC33"/>
                </a:solidFill>
                <a:latin typeface="Arial" panose="020B0604020202020204" pitchFamily="34" charset="0"/>
                <a:cs typeface="Arial" panose="020B0604020202020204" pitchFamily="34" charset="0"/>
              </a:rPr>
              <a:t> </a:t>
            </a:r>
            <a:r>
              <a:rPr lang="en-US" altLang="en-US" sz="2600" b="1" dirty="0" err="1">
                <a:solidFill>
                  <a:srgbClr val="33CC33"/>
                </a:solidFill>
                <a:latin typeface="Arial" panose="020B0604020202020204" pitchFamily="34" charset="0"/>
                <a:cs typeface="Arial" panose="020B0604020202020204" pitchFamily="34" charset="0"/>
              </a:rPr>
              <a:t>droge</a:t>
            </a:r>
            <a:r>
              <a:rPr lang="en-US" altLang="en-US" sz="2600" b="1" dirty="0">
                <a:solidFill>
                  <a:srgbClr val="33CC33"/>
                </a:solidFill>
                <a:latin typeface="Arial" panose="020B0604020202020204" pitchFamily="34" charset="0"/>
                <a:cs typeface="Arial" panose="020B0604020202020204" pitchFamily="34" charset="0"/>
              </a:rPr>
              <a:t>”</a:t>
            </a:r>
            <a:r>
              <a:rPr lang="en-US" altLang="en-US" sz="2600" b="1" dirty="0">
                <a:solidFill>
                  <a:srgbClr val="000066"/>
                </a:solidFill>
                <a:latin typeface="Arial" panose="020B0604020202020204" pitchFamily="34" charset="0"/>
                <a:cs typeface="Arial" panose="020B0604020202020204" pitchFamily="34" charset="0"/>
              </a:rPr>
              <a:t>; </a:t>
            </a:r>
            <a:r>
              <a:rPr lang="en-US" altLang="en-US" sz="2600" b="1" dirty="0" smtClean="0">
                <a:solidFill>
                  <a:srgbClr val="000066"/>
                </a:solidFill>
                <a:latin typeface="Arial" panose="020B0604020202020204" pitchFamily="34" charset="0"/>
                <a:cs typeface="Arial" panose="020B0604020202020204" pitchFamily="34" charset="0"/>
              </a:rPr>
              <a:t>m</a:t>
            </a:r>
            <a:r>
              <a:rPr lang="sr-Cyrl-RS" altLang="en-US" sz="2600" b="1" dirty="0" smtClean="0">
                <a:solidFill>
                  <a:srgbClr val="9999FF"/>
                </a:solidFill>
                <a:latin typeface="Arial" panose="020B0604020202020204" pitchFamily="34" charset="0"/>
                <a:cs typeface="Arial" panose="020B0604020202020204" pitchFamily="34" charset="0"/>
              </a:rPr>
              <a:t>а</a:t>
            </a:r>
            <a:r>
              <a:rPr lang="en-US" altLang="en-US" sz="2600" b="1" dirty="0" err="1" smtClean="0">
                <a:solidFill>
                  <a:srgbClr val="009900"/>
                </a:solidFill>
                <a:latin typeface="Arial" panose="020B0604020202020204" pitchFamily="34" charset="0"/>
                <a:cs typeface="Arial" panose="020B0604020202020204" pitchFamily="34" charset="0"/>
              </a:rPr>
              <a:t>r</a:t>
            </a:r>
            <a:r>
              <a:rPr lang="en-US" altLang="en-US" sz="2600" b="1" dirty="0" err="1" smtClean="0">
                <a:solidFill>
                  <a:srgbClr val="FF0000"/>
                </a:solidFill>
                <a:latin typeface="Arial" panose="020B0604020202020204" pitchFamily="34" charset="0"/>
                <a:cs typeface="Arial" panose="020B0604020202020204" pitchFamily="34" charset="0"/>
              </a:rPr>
              <a:t>i</a:t>
            </a:r>
            <a:r>
              <a:rPr lang="en-US" altLang="en-US" sz="2600" b="1" dirty="0" err="1" smtClean="0">
                <a:solidFill>
                  <a:srgbClr val="FF9900"/>
                </a:solidFill>
                <a:latin typeface="Arial" panose="020B0604020202020204" pitchFamily="34" charset="0"/>
                <a:cs typeface="Arial" panose="020B0604020202020204" pitchFamily="34" charset="0"/>
              </a:rPr>
              <a:t>h</a:t>
            </a:r>
            <a:r>
              <a:rPr lang="en-US" altLang="en-US" sz="2600" b="1" dirty="0" err="1">
                <a:solidFill>
                  <a:srgbClr val="009900"/>
                </a:solidFill>
                <a:latin typeface="Arial" panose="020B0604020202020204" pitchFamily="34" charset="0"/>
                <a:cs typeface="Arial" panose="020B0604020202020204" pitchFamily="34" charset="0"/>
              </a:rPr>
              <a:t>u</a:t>
            </a:r>
            <a:r>
              <a:rPr lang="sr-Cyrl-RS" altLang="en-US" sz="2600" b="1" dirty="0" smtClean="0">
                <a:solidFill>
                  <a:srgbClr val="009900"/>
                </a:solidFill>
                <a:latin typeface="Arial" panose="020B0604020202020204" pitchFamily="34" charset="0"/>
                <a:cs typeface="Arial" panose="020B0604020202020204" pitchFamily="34" charset="0"/>
              </a:rPr>
              <a:t>а</a:t>
            </a:r>
            <a:r>
              <a:rPr lang="en-US" altLang="en-US" sz="2600" b="1" dirty="0" smtClean="0">
                <a:solidFill>
                  <a:srgbClr val="009900"/>
                </a:solidFill>
                <a:latin typeface="Arial" panose="020B0604020202020204" pitchFamily="34" charset="0"/>
                <a:cs typeface="Arial" panose="020B0604020202020204" pitchFamily="34" charset="0"/>
              </a:rPr>
              <a:t>n</a:t>
            </a:r>
            <a:r>
              <a:rPr lang="sr-Cyrl-RS" altLang="en-US" sz="2600" b="1" dirty="0" smtClean="0">
                <a:solidFill>
                  <a:srgbClr val="009900"/>
                </a:solidFill>
                <a:latin typeface="Arial" panose="020B0604020202020204" pitchFamily="34" charset="0"/>
                <a:cs typeface="Arial" panose="020B0604020202020204" pitchFamily="34" charset="0"/>
              </a:rPr>
              <a:t>а</a:t>
            </a:r>
            <a:r>
              <a:rPr lang="sr-Cyrl-RS" altLang="en-US" sz="2600" b="1" dirty="0">
                <a:solidFill>
                  <a:srgbClr val="009900"/>
                </a:solidFill>
                <a:latin typeface="Arial" panose="020B0604020202020204" pitchFamily="34" charset="0"/>
                <a:cs typeface="Arial" panose="020B0604020202020204" pitchFamily="34" charset="0"/>
              </a:rPr>
              <a:t>...</a:t>
            </a:r>
            <a:r>
              <a:rPr lang="sr-Cyrl-RS" altLang="en-US" sz="2600" b="1" dirty="0">
                <a:solidFill>
                  <a:schemeClr val="hlink"/>
                </a:solidFill>
                <a:latin typeface="Arial" panose="020B0604020202020204" pitchFamily="34" charset="0"/>
                <a:cs typeface="Arial" panose="020B0604020202020204" pitchFamily="34" charset="0"/>
              </a:rPr>
              <a:t> </a:t>
            </a:r>
            <a:endParaRPr lang="sr-Cyrl-RS" altLang="en-US" sz="2600" b="1" dirty="0">
              <a:solidFill>
                <a:srgbClr val="000066"/>
              </a:solidFill>
              <a:latin typeface="Arial" panose="020B0604020202020204" pitchFamily="34" charset="0"/>
              <a:cs typeface="Arial" panose="020B0604020202020204" pitchFamily="34" charset="0"/>
            </a:endParaRPr>
          </a:p>
          <a:p>
            <a:pPr eaLnBrk="1" hangingPunct="1">
              <a:lnSpc>
                <a:spcPct val="80000"/>
              </a:lnSpc>
            </a:pPr>
            <a:r>
              <a:rPr lang="en-US" altLang="en-US" sz="2600" b="1" dirty="0" smtClean="0">
                <a:solidFill>
                  <a:srgbClr val="000066"/>
                </a:solidFill>
                <a:latin typeface="Arial" panose="020B0604020202020204" pitchFamily="34" charset="0"/>
                <a:cs typeface="Arial" panose="020B0604020202020204" pitchFamily="34" charset="0"/>
              </a:rPr>
              <a:t>H</a:t>
            </a:r>
            <a:r>
              <a:rPr lang="sr-Cyrl-RS" altLang="en-US" sz="2600" b="1" dirty="0" smtClean="0">
                <a:solidFill>
                  <a:srgbClr val="009900"/>
                </a:solidFill>
                <a:latin typeface="Arial" panose="020B0604020202020204" pitchFamily="34" charset="0"/>
                <a:cs typeface="Arial" panose="020B0604020202020204" pitchFamily="34" charset="0"/>
              </a:rPr>
              <a:t>А</a:t>
            </a:r>
            <a:r>
              <a:rPr lang="en-US" altLang="en-US" sz="2600" b="1" dirty="0" smtClean="0">
                <a:solidFill>
                  <a:srgbClr val="FF0000"/>
                </a:solidFill>
                <a:latin typeface="Arial" panose="020B0604020202020204" pitchFamily="34" charset="0"/>
                <a:cs typeface="Arial" panose="020B0604020202020204" pitchFamily="34" charset="0"/>
              </a:rPr>
              <a:t>L</a:t>
            </a:r>
            <a:r>
              <a:rPr lang="en-US" altLang="en-US" sz="2600" b="1" dirty="0" smtClean="0">
                <a:solidFill>
                  <a:srgbClr val="FF9900"/>
                </a:solidFill>
                <a:latin typeface="Arial" panose="020B0604020202020204" pitchFamily="34" charset="0"/>
                <a:cs typeface="Arial" panose="020B0604020202020204" pitchFamily="34" charset="0"/>
              </a:rPr>
              <a:t>U</a:t>
            </a:r>
            <a:r>
              <a:rPr lang="en-US" altLang="en-US" sz="2600" b="1" dirty="0" smtClean="0">
                <a:solidFill>
                  <a:srgbClr val="6666FF"/>
                </a:solidFill>
                <a:latin typeface="Arial" panose="020B0604020202020204" pitchFamily="34" charset="0"/>
                <a:cs typeface="Arial" panose="020B0604020202020204" pitchFamily="34" charset="0"/>
              </a:rPr>
              <a:t>C</a:t>
            </a:r>
            <a:r>
              <a:rPr lang="en-US" altLang="en-US" sz="2600" b="1" dirty="0" smtClean="0">
                <a:solidFill>
                  <a:srgbClr val="9900CC"/>
                </a:solidFill>
                <a:latin typeface="Arial" panose="020B0604020202020204" pitchFamily="34" charset="0"/>
                <a:cs typeface="Arial" panose="020B0604020202020204" pitchFamily="34" charset="0"/>
              </a:rPr>
              <a:t>I</a:t>
            </a:r>
            <a:r>
              <a:rPr lang="en-US" altLang="en-US" sz="2600" b="1" dirty="0">
                <a:solidFill>
                  <a:srgbClr val="000066"/>
                </a:solidFill>
                <a:latin typeface="Arial" panose="020B0604020202020204" pitchFamily="34" charset="0"/>
                <a:cs typeface="Arial" panose="020B0604020202020204" pitchFamily="34" charset="0"/>
              </a:rPr>
              <a:t>N</a:t>
            </a:r>
            <a:r>
              <a:rPr lang="sr-Cyrl-RS" altLang="en-US" sz="2600" b="1" dirty="0" smtClean="0">
                <a:solidFill>
                  <a:srgbClr val="009900"/>
                </a:solidFill>
                <a:latin typeface="Arial" panose="020B0604020202020204" pitchFamily="34" charset="0"/>
                <a:cs typeface="Arial" panose="020B0604020202020204" pitchFamily="34" charset="0"/>
              </a:rPr>
              <a:t>О</a:t>
            </a:r>
            <a:r>
              <a:rPr lang="en-US" altLang="en-US" sz="2600" b="1" dirty="0">
                <a:solidFill>
                  <a:srgbClr val="FF0000"/>
                </a:solidFill>
                <a:latin typeface="Arial" panose="020B0604020202020204" pitchFamily="34" charset="0"/>
                <a:cs typeface="Arial" panose="020B0604020202020204" pitchFamily="34" charset="0"/>
              </a:rPr>
              <a:t>G</a:t>
            </a:r>
            <a:r>
              <a:rPr lang="sr-Cyrl-RS" altLang="en-US" sz="2600" b="1" dirty="0" smtClean="0">
                <a:solidFill>
                  <a:srgbClr val="FF9900"/>
                </a:solidFill>
                <a:latin typeface="Arial" panose="020B0604020202020204" pitchFamily="34" charset="0"/>
                <a:cs typeface="Arial" panose="020B0604020202020204" pitchFamily="34" charset="0"/>
              </a:rPr>
              <a:t>Е</a:t>
            </a:r>
            <a:r>
              <a:rPr lang="en-US" altLang="en-US" sz="2600" b="1" dirty="0" smtClean="0">
                <a:solidFill>
                  <a:srgbClr val="6666FF"/>
                </a:solidFill>
                <a:latin typeface="Arial" panose="020B0604020202020204" pitchFamily="34" charset="0"/>
                <a:cs typeface="Arial" panose="020B0604020202020204" pitchFamily="34" charset="0"/>
              </a:rPr>
              <a:t>N</a:t>
            </a:r>
            <a:r>
              <a:rPr lang="en-US" altLang="en-US" sz="2600" b="1" dirty="0">
                <a:solidFill>
                  <a:srgbClr val="6666FF"/>
                </a:solidFill>
                <a:latin typeface="Arial" panose="020B0604020202020204" pitchFamily="34" charset="0"/>
                <a:cs typeface="Arial" panose="020B0604020202020204" pitchFamily="34" charset="0"/>
              </a:rPr>
              <a:t>I</a:t>
            </a:r>
            <a:r>
              <a:rPr lang="sr-Cyrl-RS" altLang="en-US" sz="2600" b="1" dirty="0" smtClean="0">
                <a:solidFill>
                  <a:srgbClr val="000066"/>
                </a:solidFill>
                <a:latin typeface="Arial" panose="020B0604020202020204" pitchFamily="34" charset="0"/>
                <a:cs typeface="Arial" panose="020B0604020202020204" pitchFamily="34" charset="0"/>
              </a:rPr>
              <a:t>:</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i="1" dirty="0">
                <a:solidFill>
                  <a:srgbClr val="FF0000"/>
                </a:solidFill>
                <a:latin typeface="Arial" panose="020B0604020202020204" pitchFamily="34" charset="0"/>
                <a:cs typeface="Arial" panose="020B0604020202020204" pitchFamily="34" charset="0"/>
              </a:rPr>
              <a:t>LSD</a:t>
            </a:r>
            <a:r>
              <a:rPr lang="en-US" altLang="en-US" sz="2600" b="1" dirty="0">
                <a:solidFill>
                  <a:srgbClr val="FF0000"/>
                </a:solidFill>
                <a:latin typeface="Arial" panose="020B0604020202020204" pitchFamily="34" charset="0"/>
                <a:cs typeface="Arial" panose="020B0604020202020204" pitchFamily="34" charset="0"/>
              </a:rPr>
              <a:t>,</a:t>
            </a:r>
            <a:r>
              <a:rPr lang="ru-RU" altLang="en-US" sz="2600" b="1" dirty="0">
                <a:solidFill>
                  <a:srgbClr val="FF9900"/>
                </a:solidFill>
                <a:latin typeface="Arial" panose="020B0604020202020204" pitchFamily="34" charset="0"/>
                <a:cs typeface="Arial" panose="020B0604020202020204" pitchFamily="34" charset="0"/>
              </a:rPr>
              <a:t> </a:t>
            </a:r>
            <a:r>
              <a:rPr lang="en-US" altLang="en-US" sz="2600" b="1" i="1" dirty="0">
                <a:solidFill>
                  <a:srgbClr val="FF0000"/>
                </a:solidFill>
                <a:latin typeface="Arial" panose="020B0604020202020204" pitchFamily="34" charset="0"/>
                <a:cs typeface="Arial" panose="020B0604020202020204" pitchFamily="34" charset="0"/>
              </a:rPr>
              <a:t>PCP</a:t>
            </a:r>
            <a:r>
              <a:rPr lang="ru-RU" altLang="en-US" sz="2600" b="1" dirty="0">
                <a:solidFill>
                  <a:srgbClr val="FF9900"/>
                </a:solidFill>
                <a:latin typeface="Arial" panose="020B0604020202020204" pitchFamily="34" charset="0"/>
                <a:cs typeface="Arial" panose="020B0604020202020204" pitchFamily="34" charset="0"/>
              </a:rPr>
              <a:t> </a:t>
            </a:r>
            <a:r>
              <a:rPr lang="en-US" altLang="en-US" sz="2600" b="1" dirty="0" err="1" smtClean="0">
                <a:solidFill>
                  <a:srgbClr val="000066"/>
                </a:solidFill>
                <a:latin typeface="Arial" panose="020B0604020202020204" pitchFamily="34" charset="0"/>
                <a:cs typeface="Arial" panose="020B0604020202020204" pitchFamily="34" charset="0"/>
              </a:rPr>
              <a:t>i</a:t>
            </a:r>
            <a:r>
              <a:rPr lang="ru-RU" altLang="en-US" sz="2600" b="1" dirty="0" smtClean="0">
                <a:solidFill>
                  <a:srgbClr val="000066"/>
                </a:solidFill>
                <a:latin typeface="Arial" panose="020B0604020202020204" pitchFamily="34" charset="0"/>
                <a:cs typeface="Arial" panose="020B0604020202020204" pitchFamily="34" charset="0"/>
              </a:rPr>
              <a:t> </a:t>
            </a:r>
            <a:r>
              <a:rPr lang="en-US" altLang="en-US" sz="2600" b="1" dirty="0" smtClean="0">
                <a:solidFill>
                  <a:srgbClr val="FF0000"/>
                </a:solidFill>
                <a:latin typeface="Arial" panose="020B0604020202020204" pitchFamily="34" charset="0"/>
                <a:cs typeface="Arial" panose="020B0604020202020204" pitchFamily="34" charset="0"/>
              </a:rPr>
              <a:t>m</a:t>
            </a:r>
            <a:r>
              <a:rPr lang="ru-RU" altLang="en-US" sz="2600" b="1" dirty="0" smtClean="0">
                <a:solidFill>
                  <a:srgbClr val="FF0000"/>
                </a:solidFill>
                <a:latin typeface="Arial" panose="020B0604020202020204" pitchFamily="34" charset="0"/>
                <a:cs typeface="Arial" panose="020B0604020202020204" pitchFamily="34" charset="0"/>
              </a:rPr>
              <a:t>а</a:t>
            </a:r>
            <a:r>
              <a:rPr lang="en-US" altLang="en-US" sz="2600" b="1" dirty="0" err="1" smtClean="0">
                <a:solidFill>
                  <a:srgbClr val="FF0000"/>
                </a:solidFill>
                <a:latin typeface="Arial" panose="020B0604020202020204" pitchFamily="34" charset="0"/>
                <a:cs typeface="Arial" panose="020B0604020202020204" pitchFamily="34" charset="0"/>
              </a:rPr>
              <a:t>gi</a:t>
            </a:r>
            <a:r>
              <a:rPr lang="sr-Latn-RS" altLang="en-US" sz="2600" b="1" dirty="0" smtClean="0">
                <a:solidFill>
                  <a:srgbClr val="FF0000"/>
                </a:solidFill>
                <a:latin typeface="Arial" panose="020B0604020202020204" pitchFamily="34" charset="0"/>
                <a:cs typeface="Arial" panose="020B0604020202020204" pitchFamily="34" charset="0"/>
              </a:rPr>
              <a:t>č</a:t>
            </a:r>
            <a:r>
              <a:rPr lang="sr-Latn-RS" altLang="en-US" sz="2600" b="1" dirty="0">
                <a:solidFill>
                  <a:srgbClr val="FF0000"/>
                </a:solidFill>
                <a:latin typeface="Arial" panose="020B0604020202020204" pitchFamily="34" charset="0"/>
                <a:cs typeface="Arial" panose="020B0604020202020204" pitchFamily="34" charset="0"/>
              </a:rPr>
              <a:t>n</a:t>
            </a:r>
            <a:r>
              <a:rPr lang="ru-RU" altLang="en-US" sz="2600" b="1" dirty="0" smtClean="0">
                <a:solidFill>
                  <a:srgbClr val="FF0000"/>
                </a:solidFill>
                <a:latin typeface="Arial" panose="020B0604020202020204" pitchFamily="34" charset="0"/>
                <a:cs typeface="Arial" panose="020B0604020202020204" pitchFamily="34" charset="0"/>
              </a:rPr>
              <a:t>е </a:t>
            </a:r>
            <a:r>
              <a:rPr lang="sr-Latn-RS" altLang="en-US" sz="2600" b="1" dirty="0" smtClean="0">
                <a:solidFill>
                  <a:srgbClr val="FF0000"/>
                </a:solidFill>
                <a:latin typeface="Arial" panose="020B0604020202020204" pitchFamily="34" charset="0"/>
                <a:cs typeface="Arial" panose="020B0604020202020204" pitchFamily="34" charset="0"/>
              </a:rPr>
              <a:t>p</a:t>
            </a:r>
            <a:r>
              <a:rPr lang="ru-RU" altLang="en-US" sz="2600" b="1" dirty="0" smtClean="0">
                <a:solidFill>
                  <a:srgbClr val="FF0000"/>
                </a:solidFill>
                <a:latin typeface="Arial" panose="020B0604020202020204" pitchFamily="34" charset="0"/>
                <a:cs typeface="Arial" panose="020B0604020202020204" pitchFamily="34" charset="0"/>
              </a:rPr>
              <a:t>е</a:t>
            </a:r>
            <a:r>
              <a:rPr lang="sr-Latn-RS" altLang="en-US" sz="2600" b="1" dirty="0" smtClean="0">
                <a:solidFill>
                  <a:srgbClr val="FF0000"/>
                </a:solidFill>
                <a:latin typeface="Arial" panose="020B0604020202020204" pitchFamily="34" charset="0"/>
                <a:cs typeface="Arial" panose="020B0604020202020204" pitchFamily="34" charset="0"/>
              </a:rPr>
              <a:t>čur</a:t>
            </a:r>
            <a:r>
              <a:rPr lang="sr-Latn-RS" altLang="en-US" sz="2600" b="1" dirty="0">
                <a:solidFill>
                  <a:srgbClr val="FF0000"/>
                </a:solidFill>
                <a:latin typeface="Arial" panose="020B0604020202020204" pitchFamily="34" charset="0"/>
                <a:cs typeface="Arial" panose="020B0604020202020204" pitchFamily="34" charset="0"/>
              </a:rPr>
              <a:t>k</a:t>
            </a:r>
            <a:r>
              <a:rPr lang="ru-RU" altLang="en-US" sz="2600" b="1" dirty="0" smtClean="0">
                <a:solidFill>
                  <a:srgbClr val="FF0000"/>
                </a:solidFill>
                <a:latin typeface="Arial" panose="020B0604020202020204" pitchFamily="34" charset="0"/>
                <a:cs typeface="Arial" panose="020B0604020202020204" pitchFamily="34" charset="0"/>
              </a:rPr>
              <a:t>е</a:t>
            </a:r>
            <a:r>
              <a:rPr lang="sr-Cyrl-RS" altLang="en-US" sz="2600" b="1" dirty="0">
                <a:solidFill>
                  <a:srgbClr val="000066"/>
                </a:solidFill>
                <a:latin typeface="Arial" panose="020B0604020202020204" pitchFamily="34" charset="0"/>
                <a:cs typeface="Arial" panose="020B0604020202020204" pitchFamily="34" charset="0"/>
              </a:rPr>
              <a:t>; </a:t>
            </a:r>
            <a:r>
              <a:rPr lang="en-US" altLang="en-US" sz="2600" b="1" dirty="0">
                <a:solidFill>
                  <a:srgbClr val="000066"/>
                </a:solidFill>
                <a:latin typeface="Arial" panose="020B0604020202020204" pitchFamily="34" charset="0"/>
                <a:cs typeface="Arial" panose="020B0604020202020204" pitchFamily="34" charset="0"/>
              </a:rPr>
              <a:t>m</a:t>
            </a:r>
            <a:r>
              <a:rPr lang="sr-Cyrl-RS" altLang="en-US" sz="2600" b="1" dirty="0">
                <a:solidFill>
                  <a:srgbClr val="9999FF"/>
                </a:solidFill>
                <a:latin typeface="Arial" panose="020B0604020202020204" pitchFamily="34" charset="0"/>
                <a:cs typeface="Arial" panose="020B0604020202020204" pitchFamily="34" charset="0"/>
              </a:rPr>
              <a:t>а</a:t>
            </a:r>
            <a:r>
              <a:rPr lang="en-US" altLang="en-US" sz="2600" b="1" dirty="0" err="1">
                <a:solidFill>
                  <a:srgbClr val="009900"/>
                </a:solidFill>
                <a:latin typeface="Arial" panose="020B0604020202020204" pitchFamily="34" charset="0"/>
                <a:cs typeface="Arial" panose="020B0604020202020204" pitchFamily="34" charset="0"/>
              </a:rPr>
              <a:t>r</a:t>
            </a:r>
            <a:r>
              <a:rPr lang="en-US" altLang="en-US" sz="2600" b="1" dirty="0" err="1">
                <a:solidFill>
                  <a:srgbClr val="FF0000"/>
                </a:solidFill>
                <a:latin typeface="Arial" panose="020B0604020202020204" pitchFamily="34" charset="0"/>
                <a:cs typeface="Arial" panose="020B0604020202020204" pitchFamily="34" charset="0"/>
              </a:rPr>
              <a:t>i</a:t>
            </a:r>
            <a:r>
              <a:rPr lang="en-US" altLang="en-US" sz="2600" b="1" dirty="0" err="1">
                <a:solidFill>
                  <a:srgbClr val="FF9900"/>
                </a:solidFill>
                <a:latin typeface="Arial" panose="020B0604020202020204" pitchFamily="34" charset="0"/>
                <a:cs typeface="Arial" panose="020B0604020202020204" pitchFamily="34" charset="0"/>
              </a:rPr>
              <a:t>h</a:t>
            </a:r>
            <a:r>
              <a:rPr lang="en-US" altLang="en-US" sz="2600" b="1" dirty="0" err="1">
                <a:solidFill>
                  <a:srgbClr val="009900"/>
                </a:solidFill>
                <a:latin typeface="Arial" panose="020B0604020202020204" pitchFamily="34" charset="0"/>
                <a:cs typeface="Arial" panose="020B0604020202020204" pitchFamily="34" charset="0"/>
              </a:rPr>
              <a:t>u</a:t>
            </a:r>
            <a:r>
              <a:rPr lang="sr-Cyrl-RS" altLang="en-US" sz="2600" b="1" dirty="0">
                <a:solidFill>
                  <a:srgbClr val="009900"/>
                </a:solidFill>
                <a:latin typeface="Arial" panose="020B0604020202020204" pitchFamily="34" charset="0"/>
                <a:cs typeface="Arial" panose="020B0604020202020204" pitchFamily="34" charset="0"/>
              </a:rPr>
              <a:t>а</a:t>
            </a:r>
            <a:r>
              <a:rPr lang="en-US" altLang="en-US" sz="2600" b="1" dirty="0">
                <a:solidFill>
                  <a:srgbClr val="009900"/>
                </a:solidFill>
                <a:latin typeface="Arial" panose="020B0604020202020204" pitchFamily="34" charset="0"/>
                <a:cs typeface="Arial" panose="020B0604020202020204" pitchFamily="34" charset="0"/>
              </a:rPr>
              <a:t>n</a:t>
            </a:r>
            <a:r>
              <a:rPr lang="sr-Cyrl-RS" altLang="en-US" sz="2600" b="1" dirty="0">
                <a:solidFill>
                  <a:srgbClr val="009900"/>
                </a:solidFill>
                <a:latin typeface="Arial" panose="020B0604020202020204" pitchFamily="34" charset="0"/>
                <a:cs typeface="Arial" panose="020B0604020202020204" pitchFamily="34" charset="0"/>
              </a:rPr>
              <a:t>а</a:t>
            </a:r>
            <a:r>
              <a:rPr lang="sr-Cyrl-RS" altLang="en-US" sz="2600" b="1" dirty="0" smtClean="0">
                <a:solidFill>
                  <a:schemeClr val="hlink"/>
                </a:solidFill>
                <a:latin typeface="Arial" panose="020B0604020202020204" pitchFamily="34" charset="0"/>
                <a:cs typeface="Arial" panose="020B0604020202020204" pitchFamily="34" charset="0"/>
              </a:rPr>
              <a:t> </a:t>
            </a:r>
            <a:r>
              <a:rPr lang="sr-Cyrl-RS" altLang="en-US" sz="2600" b="1" dirty="0">
                <a:solidFill>
                  <a:srgbClr val="000066"/>
                </a:solidFill>
                <a:latin typeface="Arial" panose="020B0604020202020204" pitchFamily="34" charset="0"/>
                <a:cs typeface="Arial" panose="020B0604020202020204" pitchFamily="34" charset="0"/>
              </a:rPr>
              <a:t>/ </a:t>
            </a:r>
            <a:r>
              <a:rPr lang="sr-Cyrl-RS" altLang="en-US" sz="2600" b="1" dirty="0" smtClean="0">
                <a:solidFill>
                  <a:srgbClr val="000066"/>
                </a:solidFill>
                <a:latin typeface="Arial" panose="020B0604020202020204" pitchFamily="34" charset="0"/>
                <a:cs typeface="Arial" panose="020B0604020202020204" pitchFamily="34" charset="0"/>
              </a:rPr>
              <a:t>е</a:t>
            </a:r>
            <a:r>
              <a:rPr lang="sr-Latn-RS" altLang="en-US" sz="2600" b="1" dirty="0" smtClean="0">
                <a:solidFill>
                  <a:schemeClr val="hlink"/>
                </a:solidFill>
                <a:latin typeface="Arial" panose="020B0604020202020204" pitchFamily="34" charset="0"/>
                <a:cs typeface="Arial" panose="020B0604020202020204" pitchFamily="34" charset="0"/>
              </a:rPr>
              <a:t>k</a:t>
            </a:r>
            <a:r>
              <a:rPr lang="sr-Latn-RS" altLang="en-US" sz="2600" b="1" dirty="0" smtClean="0">
                <a:solidFill>
                  <a:srgbClr val="9900CC"/>
                </a:solidFill>
                <a:latin typeface="Arial" panose="020B0604020202020204" pitchFamily="34" charset="0"/>
                <a:cs typeface="Arial" panose="020B0604020202020204" pitchFamily="34" charset="0"/>
              </a:rPr>
              <a:t>s</a:t>
            </a:r>
            <a:r>
              <a:rPr lang="sr-Latn-RS" altLang="en-US" sz="2600" b="1" dirty="0">
                <a:solidFill>
                  <a:srgbClr val="FF0000"/>
                </a:solidFill>
                <a:latin typeface="Arial" panose="020B0604020202020204" pitchFamily="34" charset="0"/>
                <a:cs typeface="Arial" panose="020B0604020202020204" pitchFamily="34" charset="0"/>
              </a:rPr>
              <a:t>t</a:t>
            </a:r>
            <a:r>
              <a:rPr lang="sr-Cyrl-RS" altLang="en-US" sz="2600" b="1" dirty="0" smtClean="0">
                <a:solidFill>
                  <a:srgbClr val="FF0000"/>
                </a:solidFill>
                <a:latin typeface="Arial" panose="020B0604020202020204" pitchFamily="34" charset="0"/>
                <a:cs typeface="Arial" panose="020B0604020202020204" pitchFamily="34" charset="0"/>
              </a:rPr>
              <a:t>а</a:t>
            </a:r>
            <a:r>
              <a:rPr lang="sr-Latn-RS" altLang="en-US" sz="2600" b="1" dirty="0" smtClean="0">
                <a:solidFill>
                  <a:srgbClr val="FF0000"/>
                </a:solidFill>
                <a:latin typeface="Arial" panose="020B0604020202020204" pitchFamily="34" charset="0"/>
                <a:cs typeface="Arial" panose="020B0604020202020204" pitchFamily="34" charset="0"/>
              </a:rPr>
              <a:t>z</a:t>
            </a:r>
            <a:r>
              <a:rPr lang="sr-Latn-RS" altLang="en-US" sz="2600" b="1" dirty="0">
                <a:solidFill>
                  <a:srgbClr val="FF0000"/>
                </a:solidFill>
                <a:latin typeface="Arial" panose="020B0604020202020204" pitchFamily="34" charset="0"/>
                <a:cs typeface="Arial" panose="020B0604020202020204" pitchFamily="34" charset="0"/>
              </a:rPr>
              <a:t>i</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kombinovano dejstvo)</a:t>
            </a:r>
            <a:r>
              <a:rPr lang="sr-Cyrl-RS" altLang="en-US" sz="2600" b="1" dirty="0" smtClean="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 </a:t>
            </a:r>
            <a:endParaRPr lang="sr-Cyrl-RS" altLang="en-US" sz="2600" b="1" dirty="0">
              <a:solidFill>
                <a:srgbClr val="000066"/>
              </a:solidFill>
              <a:latin typeface="Arial" panose="020B0604020202020204" pitchFamily="34" charset="0"/>
              <a:cs typeface="Arial" panose="020B0604020202020204" pitchFamily="34" charset="0"/>
            </a:endParaRPr>
          </a:p>
          <a:p>
            <a:pPr eaLnBrk="1" hangingPunct="1">
              <a:lnSpc>
                <a:spcPct val="80000"/>
              </a:lnSpc>
            </a:pPr>
            <a:r>
              <a:rPr lang="sr-Latn-RS" altLang="en-US" sz="2600" b="1" dirty="0" smtClean="0">
                <a:solidFill>
                  <a:srgbClr val="0099FF"/>
                </a:solidFill>
                <a:latin typeface="Arial" panose="020B0604020202020204" pitchFamily="34" charset="0"/>
                <a:cs typeface="Arial" panose="020B0604020202020204" pitchFamily="34" charset="0"/>
              </a:rPr>
              <a:t>DELIRIJANTI</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99FF"/>
                </a:solidFill>
                <a:latin typeface="Arial" panose="020B0604020202020204" pitchFamily="34" charset="0"/>
                <a:cs typeface="Arial" panose="020B0604020202020204" pitchFamily="34" charset="0"/>
              </a:rPr>
              <a:t>isparljivi</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lepak, boje</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razređivači</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lakovi</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benzin</a:t>
            </a:r>
            <a:r>
              <a:rPr lang="en-US" altLang="en-US" sz="2600" b="1" dirty="0" smtClean="0">
                <a:solidFill>
                  <a:srgbClr val="000066"/>
                </a:solidFill>
                <a:latin typeface="Arial" panose="020B0604020202020204" pitchFamily="34" charset="0"/>
                <a:cs typeface="Arial" panose="020B0604020202020204" pitchFamily="34" charset="0"/>
              </a:rPr>
              <a:t>, </a:t>
            </a:r>
            <a:r>
              <a:rPr lang="ru-RU" altLang="en-US" sz="2600" b="1" dirty="0" smtClean="0">
                <a:solidFill>
                  <a:srgbClr val="000066"/>
                </a:solidFill>
                <a:latin typeface="Arial" panose="020B0604020202020204" pitchFamily="34" charset="0"/>
                <a:cs typeface="Arial" panose="020B0604020202020204" pitchFamily="34" charset="0"/>
              </a:rPr>
              <a:t>а</a:t>
            </a:r>
            <a:r>
              <a:rPr lang="sr-Latn-RS" altLang="en-US" sz="2600" b="1" dirty="0" smtClean="0">
                <a:solidFill>
                  <a:srgbClr val="000066"/>
                </a:solidFill>
                <a:latin typeface="Arial" panose="020B0604020202020204" pitchFamily="34" charset="0"/>
                <a:cs typeface="Arial" panose="020B0604020202020204" pitchFamily="34" charset="0"/>
              </a:rPr>
              <a:t>ceton</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bronza</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99FF"/>
                </a:solidFill>
                <a:latin typeface="Arial" panose="020B0604020202020204" pitchFamily="34" charset="0"/>
                <a:cs typeface="Arial" panose="020B0604020202020204" pitchFamily="34" charset="0"/>
              </a:rPr>
              <a:t>gasovi</a:t>
            </a:r>
            <a:r>
              <a:rPr lang="en-US" altLang="en-US" sz="2600" b="1" dirty="0" smtClean="0">
                <a:solidFill>
                  <a:srgbClr val="000066"/>
                </a:solidFill>
                <a:latin typeface="Arial" panose="020B0604020202020204" pitchFamily="34" charset="0"/>
                <a:cs typeface="Arial" panose="020B0604020202020204" pitchFamily="34" charset="0"/>
              </a:rPr>
              <a:t> </a:t>
            </a:r>
            <a:r>
              <a:rPr lang="sr-Cyrl-RS" altLang="en-US" sz="2600" b="1" dirty="0" smtClean="0">
                <a:solidFill>
                  <a:srgbClr val="000066"/>
                </a:solidFill>
                <a:latin typeface="Arial" panose="020B0604020202020204" pitchFamily="34" charset="0"/>
                <a:cs typeface="Arial" panose="020B0604020202020204" pitchFamily="34" charset="0"/>
              </a:rPr>
              <a:t>(</a:t>
            </a:r>
            <a:r>
              <a:rPr lang="sr-Latn-RS" altLang="en-US" sz="2600" b="1" dirty="0" smtClean="0">
                <a:solidFill>
                  <a:srgbClr val="000066"/>
                </a:solidFill>
                <a:latin typeface="Arial" panose="020B0604020202020204" pitchFamily="34" charset="0"/>
                <a:cs typeface="Arial" panose="020B0604020202020204" pitchFamily="34" charset="0"/>
              </a:rPr>
              <a:t>lakovi za kosu</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dezodoransi</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sprejevi</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99FF"/>
                </a:solidFill>
                <a:latin typeface="Arial" panose="020B0604020202020204" pitchFamily="34" charset="0"/>
                <a:cs typeface="Arial" panose="020B0604020202020204" pitchFamily="34" charset="0"/>
              </a:rPr>
              <a:t>medicinski</a:t>
            </a:r>
            <a:r>
              <a:rPr lang="ru-RU" altLang="en-US" sz="2600" b="1" dirty="0" smtClean="0">
                <a:solidFill>
                  <a:srgbClr val="0099FF"/>
                </a:solidFill>
                <a:latin typeface="Arial" panose="020B0604020202020204" pitchFamily="34" charset="0"/>
                <a:cs typeface="Arial" panose="020B0604020202020204" pitchFamily="34" charset="0"/>
              </a:rPr>
              <a:t> </a:t>
            </a:r>
            <a:r>
              <a:rPr lang="sr-Latn-RS" altLang="en-US" sz="2600" b="1" dirty="0" smtClean="0">
                <a:solidFill>
                  <a:srgbClr val="0099FF"/>
                </a:solidFill>
                <a:latin typeface="Arial" panose="020B0604020202020204" pitchFamily="34" charset="0"/>
                <a:cs typeface="Arial" panose="020B0604020202020204" pitchFamily="34" charset="0"/>
              </a:rPr>
              <a:t>anestetici</a:t>
            </a:r>
            <a:r>
              <a:rPr lang="en-US" altLang="en-US" sz="2600" b="1" dirty="0" smtClean="0">
                <a:solidFill>
                  <a:srgbClr val="000066"/>
                </a:solidFill>
                <a:latin typeface="Arial" panose="020B0604020202020204" pitchFamily="34" charset="0"/>
                <a:cs typeface="Arial" panose="020B0604020202020204" pitchFamily="34" charset="0"/>
              </a:rPr>
              <a:t> </a:t>
            </a:r>
            <a:r>
              <a:rPr lang="sr-Cyrl-RS" altLang="en-US" sz="2600" b="1" dirty="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е</a:t>
            </a:r>
            <a:r>
              <a:rPr lang="sr-Latn-RS" altLang="en-US" sz="2600" b="1" dirty="0" smtClean="0">
                <a:solidFill>
                  <a:srgbClr val="000066"/>
                </a:solidFill>
                <a:latin typeface="Arial" panose="020B0604020202020204" pitchFamily="34" charset="0"/>
                <a:cs typeface="Arial" panose="020B0604020202020204" pitchFamily="34" charset="0"/>
              </a:rPr>
              <a:t>t</a:t>
            </a:r>
            <a:r>
              <a:rPr lang="ru-RU" altLang="en-US" sz="2600" b="1" dirty="0" smtClean="0">
                <a:solidFill>
                  <a:srgbClr val="000066"/>
                </a:solidFill>
                <a:latin typeface="Arial" panose="020B0604020202020204" pitchFamily="34" charset="0"/>
                <a:cs typeface="Arial" panose="020B0604020202020204" pitchFamily="34" charset="0"/>
              </a:rPr>
              <a:t>а</a:t>
            </a:r>
            <a:r>
              <a:rPr lang="sr-Latn-RS" altLang="en-US" sz="2600" b="1" dirty="0" smtClean="0">
                <a:solidFill>
                  <a:srgbClr val="000066"/>
                </a:solidFill>
                <a:latin typeface="Arial" panose="020B0604020202020204" pitchFamily="34" charset="0"/>
                <a:cs typeface="Arial" panose="020B0604020202020204" pitchFamily="34" charset="0"/>
              </a:rPr>
              <a:t>r</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halotan</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hloroform</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i</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99FF"/>
                </a:solidFill>
                <a:latin typeface="Arial" panose="020B0604020202020204" pitchFamily="34" charset="0"/>
                <a:cs typeface="Arial" panose="020B0604020202020204" pitchFamily="34" charset="0"/>
              </a:rPr>
              <a:t>nitriti</a:t>
            </a:r>
            <a:r>
              <a:rPr lang="en-US" altLang="en-US" sz="2600" b="1" dirty="0" smtClean="0">
                <a:solidFill>
                  <a:srgbClr val="000066"/>
                </a:solidFill>
                <a:latin typeface="Arial" panose="020B0604020202020204" pitchFamily="34" charset="0"/>
                <a:cs typeface="Arial" panose="020B0604020202020204" pitchFamily="34" charset="0"/>
              </a:rPr>
              <a:t> </a:t>
            </a:r>
            <a:r>
              <a:rPr lang="sr-Cyrl-RS" altLang="en-US" sz="2600" b="1" dirty="0">
                <a:solidFill>
                  <a:srgbClr val="000066"/>
                </a:solidFill>
                <a:latin typeface="Arial" panose="020B0604020202020204" pitchFamily="34" charset="0"/>
                <a:cs typeface="Arial" panose="020B0604020202020204" pitchFamily="34" charset="0"/>
              </a:rPr>
              <a:t>(</a:t>
            </a:r>
            <a:r>
              <a:rPr lang="ru-RU" altLang="en-US" sz="2600" b="1" dirty="0" smtClean="0">
                <a:solidFill>
                  <a:srgbClr val="000066"/>
                </a:solidFill>
                <a:latin typeface="Arial" panose="020B0604020202020204" pitchFamily="34" charset="0"/>
                <a:cs typeface="Arial" panose="020B0604020202020204" pitchFamily="34" charset="0"/>
              </a:rPr>
              <a:t>а</a:t>
            </a:r>
            <a:r>
              <a:rPr lang="sr-Latn-RS" altLang="en-US" sz="2600" b="1" dirty="0" smtClean="0">
                <a:solidFill>
                  <a:srgbClr val="000066"/>
                </a:solidFill>
                <a:latin typeface="Arial" panose="020B0604020202020204" pitchFamily="34" charset="0"/>
                <a:cs typeface="Arial" panose="020B0604020202020204" pitchFamily="34" charset="0"/>
              </a:rPr>
              <a:t>mil</a:t>
            </a:r>
            <a:r>
              <a:rPr lang="sr-Cyrl-RS" altLang="en-US" sz="2600" b="1" dirty="0" smtClean="0">
                <a:solidFill>
                  <a:srgbClr val="000066"/>
                </a:solidFill>
                <a:latin typeface="Arial" panose="020B0604020202020204" pitchFamily="34" charset="0"/>
                <a:cs typeface="Arial" panose="020B0604020202020204" pitchFamily="34" charset="0"/>
              </a:rPr>
              <a:t>-</a:t>
            </a:r>
            <a:r>
              <a:rPr lang="sr-Latn-RS" altLang="en-US" sz="2600" b="1" dirty="0" smtClean="0">
                <a:solidFill>
                  <a:srgbClr val="000066"/>
                </a:solidFill>
                <a:latin typeface="Arial" panose="020B0604020202020204" pitchFamily="34" charset="0"/>
                <a:cs typeface="Arial" panose="020B0604020202020204" pitchFamily="34" charset="0"/>
              </a:rPr>
              <a:t>nitrit</a:t>
            </a:r>
            <a:r>
              <a:rPr lang="en-US" altLang="en-US" sz="2600" b="1" dirty="0" smtClean="0">
                <a:solidFill>
                  <a:srgbClr val="000066"/>
                </a:solidFill>
                <a:latin typeface="Arial" panose="020B0604020202020204" pitchFamily="34" charset="0"/>
                <a:cs typeface="Arial" panose="020B0604020202020204" pitchFamily="34" charset="0"/>
              </a:rPr>
              <a:t> </a:t>
            </a:r>
            <a:r>
              <a:rPr lang="en-US" altLang="en-US" sz="2600" b="1" dirty="0">
                <a:solidFill>
                  <a:srgbClr val="000066"/>
                </a:solidFill>
                <a:latin typeface="Arial" panose="020B0604020202020204" pitchFamily="34" charset="0"/>
                <a:cs typeface="Arial" panose="020B0604020202020204" pitchFamily="34" charset="0"/>
              </a:rPr>
              <a:t>/</a:t>
            </a:r>
            <a:r>
              <a:rPr lang="sr-Latn-RS" altLang="en-US" sz="2600" b="1" dirty="0" smtClean="0">
                <a:solidFill>
                  <a:srgbClr val="000066"/>
                </a:solidFill>
                <a:latin typeface="Arial" panose="020B0604020202020204" pitchFamily="34" charset="0"/>
                <a:cs typeface="Arial" panose="020B0604020202020204" pitchFamily="34" charset="0"/>
              </a:rPr>
              <a:t>„popers</a:t>
            </a:r>
            <a:r>
              <a:rPr lang="en-U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butil-nitrit</a:t>
            </a:r>
            <a:r>
              <a:rPr lang="sr-Cyrl-RS" altLang="en-US" sz="2600" b="1" dirty="0" smtClean="0">
                <a:solidFill>
                  <a:srgbClr val="000066"/>
                </a:solidFill>
                <a:latin typeface="Arial" panose="020B0604020202020204" pitchFamily="34" charset="0"/>
                <a:cs typeface="Arial" panose="020B0604020202020204" pitchFamily="34" charset="0"/>
              </a:rPr>
              <a:t>)...</a:t>
            </a:r>
            <a:r>
              <a:rPr lang="sr-Latn-RS" altLang="en-US" sz="2600" b="1" dirty="0" smtClean="0">
                <a:solidFill>
                  <a:srgbClr val="000066"/>
                </a:solidFill>
                <a:latin typeface="Arial" panose="020B0604020202020204" pitchFamily="34" charset="0"/>
                <a:cs typeface="Arial" panose="020B0604020202020204" pitchFamily="34" charset="0"/>
              </a:rPr>
              <a:t> </a:t>
            </a:r>
            <a:endParaRPr lang="sr-Cyrl-RS" altLang="en-US" sz="2600" b="1" dirty="0">
              <a:solidFill>
                <a:srgbClr val="000066"/>
              </a:solidFill>
              <a:latin typeface="Arial" panose="020B0604020202020204" pitchFamily="34" charset="0"/>
              <a:cs typeface="Arial" panose="020B0604020202020204" pitchFamily="34" charset="0"/>
            </a:endParaRPr>
          </a:p>
          <a:p>
            <a:pPr eaLnBrk="1" hangingPunct="1">
              <a:lnSpc>
                <a:spcPct val="80000"/>
              </a:lnSpc>
            </a:pPr>
            <a:r>
              <a:rPr lang="sr-Cyrl-RS" altLang="en-US" sz="2600" b="1" dirty="0" smtClean="0">
                <a:solidFill>
                  <a:srgbClr val="FF0000"/>
                </a:solidFill>
                <a:latin typeface="Arial" panose="020B0604020202020204" pitchFamily="34" charset="0"/>
                <a:cs typeface="Arial" panose="020B0604020202020204" pitchFamily="34" charset="0"/>
              </a:rPr>
              <a:t>КО</a:t>
            </a:r>
            <a:r>
              <a:rPr lang="sr-Latn-RS" altLang="en-US" sz="2600" b="1" dirty="0" smtClean="0">
                <a:solidFill>
                  <a:srgbClr val="FF0000"/>
                </a:solidFill>
                <a:latin typeface="Arial" panose="020B0604020202020204" pitchFamily="34" charset="0"/>
                <a:cs typeface="Arial" panose="020B0604020202020204" pitchFamily="34" charset="0"/>
              </a:rPr>
              <a:t>MNIN</a:t>
            </a:r>
            <a:r>
              <a:rPr lang="sr-Cyrl-RS" altLang="en-US" sz="2600" b="1" dirty="0" smtClean="0">
                <a:solidFill>
                  <a:srgbClr val="9999FF"/>
                </a:solidFill>
                <a:latin typeface="Arial" panose="020B0604020202020204" pitchFamily="34" charset="0"/>
                <a:cs typeface="Arial" panose="020B0604020202020204" pitchFamily="34" charset="0"/>
              </a:rPr>
              <a:t>О</a:t>
            </a:r>
            <a:r>
              <a:rPr lang="sr-Latn-RS" altLang="en-US" sz="2600" b="1" dirty="0">
                <a:solidFill>
                  <a:srgbClr val="000066"/>
                </a:solidFill>
                <a:latin typeface="Arial" panose="020B0604020202020204" pitchFamily="34" charset="0"/>
                <a:cs typeface="Arial" panose="020B0604020202020204" pitchFamily="34" charset="0"/>
              </a:rPr>
              <a:t>V</a:t>
            </a:r>
            <a:r>
              <a:rPr lang="sr-Cyrl-RS" altLang="en-US" sz="2600" b="1" dirty="0" smtClean="0">
                <a:solidFill>
                  <a:srgbClr val="009900"/>
                </a:solidFill>
                <a:latin typeface="Arial" panose="020B0604020202020204" pitchFamily="34" charset="0"/>
                <a:cs typeface="Arial" panose="020B0604020202020204" pitchFamily="34" charset="0"/>
              </a:rPr>
              <a:t>А</a:t>
            </a:r>
            <a:r>
              <a:rPr lang="sr-Latn-RS" altLang="en-US" sz="2600" b="1" dirty="0">
                <a:solidFill>
                  <a:srgbClr val="9900CC"/>
                </a:solidFill>
                <a:latin typeface="Arial" panose="020B0604020202020204" pitchFamily="34" charset="0"/>
                <a:cs typeface="Arial" panose="020B0604020202020204" pitchFamily="34" charset="0"/>
              </a:rPr>
              <a:t>N</a:t>
            </a:r>
            <a:r>
              <a:rPr lang="sr-Cyrl-RS" altLang="en-US" sz="2600" b="1" dirty="0" smtClean="0">
                <a:solidFill>
                  <a:srgbClr val="6666FF"/>
                </a:solidFill>
                <a:latin typeface="Arial" panose="020B0604020202020204" pitchFamily="34" charset="0"/>
                <a:cs typeface="Arial" panose="020B0604020202020204" pitchFamily="34" charset="0"/>
              </a:rPr>
              <a:t>О</a:t>
            </a:r>
            <a:r>
              <a:rPr lang="sr-Latn-RS" altLang="en-US" sz="2600" b="1" dirty="0">
                <a:solidFill>
                  <a:srgbClr val="FF9900"/>
                </a:solidFill>
                <a:latin typeface="Arial" panose="020B0604020202020204" pitchFamily="34" charset="0"/>
                <a:cs typeface="Arial" panose="020B0604020202020204" pitchFamily="34" charset="0"/>
              </a:rPr>
              <a:t>G</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9900"/>
                </a:solidFill>
                <a:latin typeface="Arial" panose="020B0604020202020204" pitchFamily="34" charset="0"/>
                <a:cs typeface="Arial" panose="020B0604020202020204" pitchFamily="34" charset="0"/>
              </a:rPr>
              <a:t>DEJSTVAA</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m</a:t>
            </a:r>
            <a:r>
              <a:rPr lang="sr-Cyrl-RS" altLang="en-US" sz="2600" b="1" dirty="0" smtClean="0">
                <a:solidFill>
                  <a:srgbClr val="9999FF"/>
                </a:solidFill>
                <a:latin typeface="Arial" panose="020B0604020202020204" pitchFamily="34" charset="0"/>
                <a:cs typeface="Arial" panose="020B0604020202020204" pitchFamily="34" charset="0"/>
              </a:rPr>
              <a:t>а</a:t>
            </a:r>
            <a:r>
              <a:rPr lang="sr-Latn-RS" altLang="en-US" sz="2600" b="1" dirty="0">
                <a:solidFill>
                  <a:srgbClr val="009900"/>
                </a:solidFill>
                <a:latin typeface="Arial" panose="020B0604020202020204" pitchFamily="34" charset="0"/>
                <a:cs typeface="Arial" panose="020B0604020202020204" pitchFamily="34" charset="0"/>
              </a:rPr>
              <a:t>r</a:t>
            </a:r>
            <a:r>
              <a:rPr lang="sr-Cyrl-RS" altLang="en-US" sz="2600" b="1" dirty="0" smtClean="0">
                <a:solidFill>
                  <a:srgbClr val="FF0000"/>
                </a:solidFill>
                <a:latin typeface="Arial" panose="020B0604020202020204" pitchFamily="34" charset="0"/>
                <a:cs typeface="Arial" panose="020B0604020202020204" pitchFamily="34" charset="0"/>
              </a:rPr>
              <a:t>и</a:t>
            </a:r>
            <a:r>
              <a:rPr lang="sr-Latn-RS" altLang="en-US" sz="2600" b="1" dirty="0" smtClean="0">
                <a:solidFill>
                  <a:srgbClr val="FF9900"/>
                </a:solidFill>
                <a:latin typeface="Arial" panose="020B0604020202020204" pitchFamily="34" charset="0"/>
                <a:cs typeface="Arial" panose="020B0604020202020204" pitchFamily="34" charset="0"/>
              </a:rPr>
              <a:t>h</a:t>
            </a:r>
            <a:r>
              <a:rPr lang="sr-Latn-RS" altLang="en-US" sz="2600" b="1" dirty="0">
                <a:solidFill>
                  <a:srgbClr val="009900"/>
                </a:solidFill>
                <a:latin typeface="Arial" panose="020B0604020202020204" pitchFamily="34" charset="0"/>
                <a:cs typeface="Arial" panose="020B0604020202020204" pitchFamily="34" charset="0"/>
              </a:rPr>
              <a:t>u</a:t>
            </a:r>
            <a:r>
              <a:rPr lang="sr-Cyrl-RS" altLang="en-US" sz="2600" b="1" dirty="0" smtClean="0">
                <a:solidFill>
                  <a:srgbClr val="009900"/>
                </a:solidFill>
                <a:latin typeface="Arial" panose="020B0604020202020204" pitchFamily="34" charset="0"/>
                <a:cs typeface="Arial" panose="020B0604020202020204" pitchFamily="34" charset="0"/>
              </a:rPr>
              <a:t>а</a:t>
            </a:r>
            <a:r>
              <a:rPr lang="sr-Latn-RS" altLang="en-US" sz="2600" b="1" dirty="0" smtClean="0">
                <a:solidFill>
                  <a:srgbClr val="009900"/>
                </a:solidFill>
                <a:latin typeface="Arial" panose="020B0604020202020204" pitchFamily="34" charset="0"/>
                <a:cs typeface="Arial" panose="020B0604020202020204" pitchFamily="34" charset="0"/>
              </a:rPr>
              <a:t>n</a:t>
            </a:r>
            <a:r>
              <a:rPr lang="sr-Cyrl-RS" altLang="en-US" sz="2600" b="1" dirty="0" smtClean="0">
                <a:solidFill>
                  <a:srgbClr val="009900"/>
                </a:solidFill>
                <a:latin typeface="Arial" panose="020B0604020202020204" pitchFamily="34" charset="0"/>
                <a:cs typeface="Arial" panose="020B0604020202020204" pitchFamily="34" charset="0"/>
              </a:rPr>
              <a:t>а</a:t>
            </a:r>
            <a:r>
              <a:rPr lang="sr-Cyrl-RS" altLang="en-US" sz="2600" b="1" dirty="0" smtClean="0">
                <a:solidFill>
                  <a:schemeClr val="hlink"/>
                </a:solidFill>
                <a:latin typeface="Arial" panose="020B0604020202020204" pitchFamily="34" charset="0"/>
                <a:cs typeface="Arial" panose="020B0604020202020204" pitchFamily="34" charset="0"/>
              </a:rPr>
              <a:t> </a:t>
            </a:r>
            <a:r>
              <a:rPr lang="sr-Latn-RS" altLang="en-US" sz="2600" b="1" dirty="0" smtClean="0">
                <a:solidFill>
                  <a:schemeClr val="hlink"/>
                </a:solidFill>
                <a:latin typeface="Arial" panose="020B0604020202020204" pitchFamily="34" charset="0"/>
                <a:cs typeface="Arial" panose="020B0604020202020204" pitchFamily="34" charset="0"/>
              </a:rPr>
              <a:t>i</a:t>
            </a:r>
            <a:r>
              <a:rPr lang="sr-Cyrl-RS" altLang="en-US" sz="2600" b="1" dirty="0" smtClean="0">
                <a:solidFill>
                  <a:schemeClr val="hlink"/>
                </a:solidFill>
                <a:latin typeface="Arial" panose="020B0604020202020204" pitchFamily="34" charset="0"/>
                <a:cs typeface="Arial" panose="020B0604020202020204" pitchFamily="34" charset="0"/>
              </a:rPr>
              <a:t> </a:t>
            </a:r>
            <a:r>
              <a:rPr lang="sr-Latn-RS" altLang="en-US" sz="2600" b="1" dirty="0" smtClean="0">
                <a:solidFill>
                  <a:schemeClr val="hlink"/>
                </a:solidFill>
                <a:latin typeface="Arial" panose="020B0604020202020204" pitchFamily="34" charset="0"/>
                <a:cs typeface="Arial" panose="020B0604020202020204" pitchFamily="34" charset="0"/>
              </a:rPr>
              <a:t>sin</a:t>
            </a:r>
            <a:r>
              <a:rPr lang="sr-Latn-RS" altLang="en-US" sz="2600" b="1" dirty="0">
                <a:solidFill>
                  <a:srgbClr val="FF0000"/>
                </a:solidFill>
                <a:latin typeface="Arial" panose="020B0604020202020204" pitchFamily="34" charset="0"/>
                <a:cs typeface="Arial" panose="020B0604020202020204" pitchFamily="34" charset="0"/>
              </a:rPr>
              <a:t>t</a:t>
            </a:r>
            <a:r>
              <a:rPr lang="sr-Cyrl-RS" altLang="en-US" sz="2600" b="1" dirty="0" smtClean="0">
                <a:solidFill>
                  <a:srgbClr val="FF0000"/>
                </a:solidFill>
                <a:latin typeface="Arial" panose="020B0604020202020204" pitchFamily="34" charset="0"/>
                <a:cs typeface="Arial" panose="020B0604020202020204" pitchFamily="34" charset="0"/>
              </a:rPr>
              <a:t>е</a:t>
            </a:r>
            <a:r>
              <a:rPr lang="sr-Latn-RS" altLang="en-US" sz="2600" b="1" dirty="0" smtClean="0">
                <a:solidFill>
                  <a:srgbClr val="FF0000"/>
                </a:solidFill>
                <a:latin typeface="Arial" panose="020B0604020202020204" pitchFamily="34" charset="0"/>
                <a:cs typeface="Arial" panose="020B0604020202020204" pitchFamily="34" charset="0"/>
              </a:rPr>
              <a:t>t</a:t>
            </a:r>
            <a:r>
              <a:rPr lang="sr-Latn-RS" altLang="en-US" sz="2600" b="1" dirty="0" smtClean="0">
                <a:solidFill>
                  <a:srgbClr val="FF9900"/>
                </a:solidFill>
                <a:latin typeface="Arial" panose="020B0604020202020204" pitchFamily="34" charset="0"/>
                <a:cs typeface="Arial" panose="020B0604020202020204" pitchFamily="34" charset="0"/>
              </a:rPr>
              <a:t>ički</a:t>
            </a:r>
            <a:r>
              <a:rPr lang="sr-Cyrl-RS" altLang="en-US" sz="2600" b="1" dirty="0" smtClean="0">
                <a:solidFill>
                  <a:srgbClr val="FF9900"/>
                </a:solidFill>
                <a:latin typeface="Arial" panose="020B0604020202020204" pitchFamily="34" charset="0"/>
                <a:cs typeface="Arial" panose="020B0604020202020204" pitchFamily="34" charset="0"/>
              </a:rPr>
              <a:t> </a:t>
            </a:r>
            <a:r>
              <a:rPr lang="sr-Latn-RS" altLang="en-US" sz="2600" b="1" dirty="0" smtClean="0">
                <a:solidFill>
                  <a:srgbClr val="0066FF"/>
                </a:solidFill>
                <a:latin typeface="Arial" panose="020B0604020202020204" pitchFamily="34" charset="0"/>
                <a:cs typeface="Arial" panose="020B0604020202020204" pitchFamily="34" charset="0"/>
              </a:rPr>
              <a:t>k</a:t>
            </a:r>
            <a:r>
              <a:rPr lang="sr-Cyrl-RS" altLang="en-US" sz="2600" b="1" dirty="0" smtClean="0">
                <a:solidFill>
                  <a:srgbClr val="0066FF"/>
                </a:solidFill>
                <a:latin typeface="Arial" panose="020B0604020202020204" pitchFamily="34" charset="0"/>
                <a:cs typeface="Arial" panose="020B0604020202020204" pitchFamily="34" charset="0"/>
              </a:rPr>
              <a:t>а</a:t>
            </a:r>
            <a:r>
              <a:rPr lang="sr-Latn-RS" altLang="en-US" sz="2600" b="1" dirty="0" smtClean="0">
                <a:solidFill>
                  <a:srgbClr val="0066FF"/>
                </a:solidFill>
                <a:latin typeface="Arial" panose="020B0604020202020204" pitchFamily="34" charset="0"/>
                <a:cs typeface="Arial" panose="020B0604020202020204" pitchFamily="34" charset="0"/>
              </a:rPr>
              <a:t>n</a:t>
            </a:r>
            <a:r>
              <a:rPr lang="sr-Cyrl-RS" altLang="en-US" sz="2600" b="1" dirty="0" smtClean="0">
                <a:solidFill>
                  <a:srgbClr val="0066FF"/>
                </a:solidFill>
                <a:latin typeface="Arial" panose="020B0604020202020204" pitchFamily="34" charset="0"/>
                <a:cs typeface="Arial" panose="020B0604020202020204" pitchFamily="34" charset="0"/>
              </a:rPr>
              <a:t>а</a:t>
            </a:r>
            <a:r>
              <a:rPr lang="sr-Latn-RS" altLang="en-US" sz="2600" b="1" dirty="0" smtClean="0">
                <a:solidFill>
                  <a:srgbClr val="FF0000"/>
                </a:solidFill>
                <a:latin typeface="Arial" panose="020B0604020202020204" pitchFamily="34" charset="0"/>
                <a:cs typeface="Arial" panose="020B0604020202020204" pitchFamily="34" charset="0"/>
              </a:rPr>
              <a:t>bino</a:t>
            </a:r>
            <a:r>
              <a:rPr lang="sr-Latn-RS" altLang="en-US" sz="2600" b="1" dirty="0" smtClean="0">
                <a:solidFill>
                  <a:srgbClr val="00CC00"/>
                </a:solidFill>
                <a:latin typeface="Arial" panose="020B0604020202020204" pitchFamily="34" charset="0"/>
                <a:cs typeface="Arial" panose="020B0604020202020204" pitchFamily="34" charset="0"/>
              </a:rPr>
              <a:t>idi</a:t>
            </a:r>
            <a:r>
              <a:rPr lang="sr-Cyrl-RS" altLang="en-US" sz="2600" b="1" dirty="0" smtClean="0">
                <a:solidFill>
                  <a:schemeClr val="hlink"/>
                </a:solidFill>
                <a:latin typeface="Arial" panose="020B0604020202020204" pitchFamily="34" charset="0"/>
                <a:cs typeface="Arial" panose="020B0604020202020204" pitchFamily="34" charset="0"/>
              </a:rPr>
              <a:t> </a:t>
            </a:r>
            <a:r>
              <a:rPr lang="sr-Cyrl-RS" altLang="en-US" sz="2600" b="1" dirty="0" smtClean="0">
                <a:solidFill>
                  <a:srgbClr val="000066"/>
                </a:solidFill>
                <a:latin typeface="Arial" panose="020B0604020202020204" pitchFamily="34" charset="0"/>
                <a:cs typeface="Arial" panose="020B0604020202020204" pitchFamily="34" charset="0"/>
              </a:rPr>
              <a:t>(</a:t>
            </a:r>
            <a:r>
              <a:rPr lang="sr-Latn-RS" altLang="en-US" sz="2600" b="1" dirty="0" smtClean="0">
                <a:solidFill>
                  <a:srgbClr val="000066"/>
                </a:solidFill>
                <a:latin typeface="Arial" panose="020B0604020202020204" pitchFamily="34" charset="0"/>
                <a:cs typeface="Arial" panose="020B0604020202020204" pitchFamily="34" charset="0"/>
              </a:rPr>
              <a:t>kombinovano</a:t>
            </a:r>
            <a:r>
              <a:rPr lang="ru-RU"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halucinogeno i sedativno dejstvo</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i</a:t>
            </a:r>
            <a:r>
              <a:rPr lang="sr-Cyrl-RS" altLang="en-US" sz="2600" b="1" dirty="0" smtClean="0">
                <a:solidFill>
                  <a:srgbClr val="000066"/>
                </a:solidFill>
                <a:latin typeface="Arial" panose="020B0604020202020204" pitchFamily="34" charset="0"/>
                <a:cs typeface="Arial" panose="020B0604020202020204" pitchFamily="34" charset="0"/>
              </a:rPr>
              <a:t> е</a:t>
            </a:r>
            <a:r>
              <a:rPr lang="sr-Latn-RS" altLang="en-US" sz="2600" b="1" dirty="0" smtClean="0">
                <a:solidFill>
                  <a:schemeClr val="hlink"/>
                </a:solidFill>
                <a:latin typeface="Arial" panose="020B0604020202020204" pitchFamily="34" charset="0"/>
                <a:cs typeface="Arial" panose="020B0604020202020204" pitchFamily="34" charset="0"/>
              </a:rPr>
              <a:t>k</a:t>
            </a:r>
            <a:r>
              <a:rPr lang="sr-Latn-RS" altLang="en-US" sz="2600" b="1" dirty="0" smtClean="0">
                <a:solidFill>
                  <a:srgbClr val="9900CC"/>
                </a:solidFill>
                <a:latin typeface="Arial" panose="020B0604020202020204" pitchFamily="34" charset="0"/>
                <a:cs typeface="Arial" panose="020B0604020202020204" pitchFamily="34" charset="0"/>
              </a:rPr>
              <a:t>s</a:t>
            </a:r>
            <a:r>
              <a:rPr lang="sr-Latn-RS" altLang="en-US" sz="2600" b="1" dirty="0">
                <a:solidFill>
                  <a:srgbClr val="FF0000"/>
                </a:solidFill>
                <a:latin typeface="Arial" panose="020B0604020202020204" pitchFamily="34" charset="0"/>
                <a:cs typeface="Arial" panose="020B0604020202020204" pitchFamily="34" charset="0"/>
              </a:rPr>
              <a:t>t</a:t>
            </a:r>
            <a:r>
              <a:rPr lang="sr-Cyrl-RS" altLang="en-US" sz="2600" b="1" dirty="0" smtClean="0">
                <a:solidFill>
                  <a:srgbClr val="FF0000"/>
                </a:solidFill>
                <a:latin typeface="Arial" panose="020B0604020202020204" pitchFamily="34" charset="0"/>
                <a:cs typeface="Arial" panose="020B0604020202020204" pitchFamily="34" charset="0"/>
              </a:rPr>
              <a:t>а</a:t>
            </a:r>
            <a:r>
              <a:rPr lang="sr-Latn-RS" altLang="en-US" sz="2600" b="1" dirty="0" smtClean="0">
                <a:solidFill>
                  <a:srgbClr val="FF0000"/>
                </a:solidFill>
                <a:latin typeface="Arial" panose="020B0604020202020204" pitchFamily="34" charset="0"/>
                <a:cs typeface="Arial" panose="020B0604020202020204" pitchFamily="34" charset="0"/>
              </a:rPr>
              <a:t>z</a:t>
            </a:r>
            <a:r>
              <a:rPr lang="sr-Cyrl-RS" altLang="en-US" sz="2600" b="1" dirty="0" smtClean="0">
                <a:solidFill>
                  <a:srgbClr val="FF0000"/>
                </a:solidFill>
                <a:latin typeface="Arial" panose="020B0604020202020204" pitchFamily="34" charset="0"/>
                <a:cs typeface="Arial" panose="020B0604020202020204" pitchFamily="34" charset="0"/>
              </a:rPr>
              <a:t>и</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halucinogeno</a:t>
            </a:r>
            <a:r>
              <a:rPr lang="ru-RU"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i</a:t>
            </a:r>
            <a:r>
              <a:rPr lang="ru-RU"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stimulativno</a:t>
            </a:r>
            <a:r>
              <a:rPr lang="ru-RU"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dejstvo</a:t>
            </a:r>
            <a:r>
              <a:rPr lang="sr-Cyrl-RS" altLang="en-US" sz="2600" b="1" dirty="0" smtClean="0">
                <a:solidFill>
                  <a:srgbClr val="000066"/>
                </a:solidFill>
                <a:latin typeface="Arial" panose="020B0604020202020204" pitchFamily="34" charset="0"/>
                <a:cs typeface="Arial" panose="020B0604020202020204" pitchFamily="34" charset="0"/>
              </a:rPr>
              <a:t>), </a:t>
            </a:r>
            <a:r>
              <a:rPr lang="en-US" altLang="en-US" sz="2600" b="1" dirty="0" smtClean="0">
                <a:solidFill>
                  <a:srgbClr val="FF0000"/>
                </a:solidFill>
                <a:latin typeface="Arial" panose="020B0604020202020204" pitchFamily="34" charset="0"/>
                <a:cs typeface="Arial" panose="020B0604020202020204" pitchFamily="34" charset="0"/>
              </a:rPr>
              <a:t>“</a:t>
            </a:r>
            <a:r>
              <a:rPr lang="sr-Latn-RS" altLang="en-US" sz="2600" b="1" dirty="0" smtClean="0">
                <a:solidFill>
                  <a:srgbClr val="FF0000"/>
                </a:solidFill>
                <a:latin typeface="Arial" panose="020B0604020202020204" pitchFamily="34" charset="0"/>
                <a:cs typeface="Arial" panose="020B0604020202020204" pitchFamily="34" charset="0"/>
              </a:rPr>
              <a:t>nove</a:t>
            </a:r>
            <a:r>
              <a:rPr lang="en-US" altLang="en-US" sz="2600" b="1" dirty="0" smtClean="0">
                <a:solidFill>
                  <a:srgbClr val="FF0000"/>
                </a:solidFill>
                <a:latin typeface="Arial" panose="020B0604020202020204" pitchFamily="34" charset="0"/>
                <a:cs typeface="Arial" panose="020B0604020202020204" pitchFamily="34" charset="0"/>
              </a:rPr>
              <a:t> </a:t>
            </a:r>
            <a:r>
              <a:rPr lang="sr-Latn-RS" altLang="en-US" sz="2600" b="1" dirty="0" smtClean="0">
                <a:solidFill>
                  <a:srgbClr val="0099FF"/>
                </a:solidFill>
                <a:latin typeface="Arial" panose="020B0604020202020204" pitchFamily="34" charset="0"/>
                <a:cs typeface="Arial" panose="020B0604020202020204" pitchFamily="34" charset="0"/>
              </a:rPr>
              <a:t>droge</a:t>
            </a:r>
            <a:r>
              <a:rPr lang="sr-Cyrl-RS" altLang="en-US" sz="2600" b="1" dirty="0" smtClean="0">
                <a:solidFill>
                  <a:srgbClr val="FF0000"/>
                </a:solidFill>
                <a:latin typeface="Arial" panose="020B0604020202020204" pitchFamily="34" charset="0"/>
                <a:cs typeface="Arial" panose="020B0604020202020204" pitchFamily="34" charset="0"/>
              </a:rPr>
              <a:t>”</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politoksikomanija</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mešawe</a:t>
            </a:r>
            <a:r>
              <a:rPr lang="sr-Cyrl-RS" altLang="en-US" sz="2600" b="1" dirty="0" smtClean="0">
                <a:solidFill>
                  <a:srgbClr val="000066"/>
                </a:solidFill>
                <a:latin typeface="Arial" panose="020B0604020202020204" pitchFamily="34" charset="0"/>
                <a:cs typeface="Arial" panose="020B0604020202020204" pitchFamily="34" charset="0"/>
              </a:rPr>
              <a:t> </a:t>
            </a:r>
            <a:r>
              <a:rPr lang="sr-Latn-RS" altLang="en-US" sz="2600" b="1" dirty="0" smtClean="0">
                <a:solidFill>
                  <a:srgbClr val="000066"/>
                </a:solidFill>
                <a:latin typeface="Arial" panose="020B0604020202020204" pitchFamily="34" charset="0"/>
                <a:cs typeface="Arial" panose="020B0604020202020204" pitchFamily="34" charset="0"/>
              </a:rPr>
              <a:t>PAS</a:t>
            </a:r>
            <a:r>
              <a:rPr lang="sr-Cyrl-RS" altLang="en-US" sz="2600" b="1" dirty="0" smtClean="0">
                <a:solidFill>
                  <a:srgbClr val="000066"/>
                </a:solidFill>
                <a:latin typeface="Arial" panose="020B0604020202020204" pitchFamily="34" charset="0"/>
                <a:cs typeface="Arial" panose="020B0604020202020204" pitchFamily="34" charset="0"/>
              </a:rPr>
              <a:t>).</a:t>
            </a:r>
            <a:endParaRPr lang="en-US" altLang="en-US" sz="26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954599"/>
      </p:ext>
    </p:extLst>
  </p:cSld>
  <p:clrMapOvr>
    <a:masterClrMapping/>
  </p:clrMapOvr>
  <p:transition advTm="3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28600" y="0"/>
            <a:ext cx="11811000" cy="1143000"/>
          </a:xfrm>
        </p:spPr>
        <p:txBody>
          <a:bodyPr/>
          <a:lstStyle/>
          <a:p>
            <a:pPr algn="ctr" eaLnBrk="1" hangingPunct="1"/>
            <a:r>
              <a:rPr lang="en-US" altLang="en-US" sz="3200" b="1" dirty="0" err="1">
                <a:solidFill>
                  <a:srgbClr val="000066"/>
                </a:solidFill>
                <a:latin typeface="Arial" panose="020B0604020202020204" pitchFamily="34" charset="0"/>
                <a:cs typeface="Arial" panose="020B0604020202020204" pitchFamily="34" charset="0"/>
              </a:rPr>
              <a:t>Najčešće</a:t>
            </a:r>
            <a:r>
              <a:rPr lang="en-US" altLang="en-US" sz="3200" b="1" dirty="0">
                <a:solidFill>
                  <a:srgbClr val="000066"/>
                </a:solidFill>
                <a:latin typeface="Arial" panose="020B0604020202020204" pitchFamily="34" charset="0"/>
                <a:cs typeface="Arial" panose="020B0604020202020204" pitchFamily="34" charset="0"/>
              </a:rPr>
              <a:t> </a:t>
            </a:r>
            <a:r>
              <a:rPr lang="en-US" altLang="en-US" sz="3200" b="1" dirty="0" err="1">
                <a:solidFill>
                  <a:srgbClr val="000066"/>
                </a:solidFill>
                <a:latin typeface="Arial" panose="020B0604020202020204" pitchFamily="34" charset="0"/>
                <a:cs typeface="Arial" panose="020B0604020202020204" pitchFamily="34" charset="0"/>
              </a:rPr>
              <a:t>psihoaktivne</a:t>
            </a:r>
            <a:r>
              <a:rPr lang="en-US" altLang="en-US" sz="3200" b="1" dirty="0">
                <a:solidFill>
                  <a:srgbClr val="000066"/>
                </a:solidFill>
                <a:latin typeface="Arial" panose="020B0604020202020204" pitchFamily="34" charset="0"/>
                <a:cs typeface="Arial" panose="020B0604020202020204" pitchFamily="34" charset="0"/>
              </a:rPr>
              <a:t> </a:t>
            </a:r>
            <a:r>
              <a:rPr lang="en-US" altLang="en-US" sz="3200" b="1" dirty="0" err="1">
                <a:solidFill>
                  <a:srgbClr val="000066"/>
                </a:solidFill>
                <a:latin typeface="Arial" panose="020B0604020202020204" pitchFamily="34" charset="0"/>
                <a:cs typeface="Arial" panose="020B0604020202020204" pitchFamily="34" charset="0"/>
              </a:rPr>
              <a:t>supstance</a:t>
            </a:r>
            <a:r>
              <a:rPr lang="en-US" altLang="en-US" sz="3200" b="1" dirty="0">
                <a:solidFill>
                  <a:srgbClr val="000066"/>
                </a:solidFill>
                <a:latin typeface="Arial" panose="020B0604020202020204" pitchFamily="34" charset="0"/>
                <a:cs typeface="Arial" panose="020B0604020202020204" pitchFamily="34" charset="0"/>
              </a:rPr>
              <a:t> (PAS) </a:t>
            </a:r>
            <a:r>
              <a:rPr lang="en-US" altLang="en-US" sz="3200" b="1" dirty="0" err="1">
                <a:solidFill>
                  <a:srgbClr val="000066"/>
                </a:solidFill>
                <a:latin typeface="Arial" panose="020B0604020202020204" pitchFamily="34" charset="0"/>
                <a:cs typeface="Arial" panose="020B0604020202020204" pitchFamily="34" charset="0"/>
              </a:rPr>
              <a:t>koje</a:t>
            </a:r>
            <a:r>
              <a:rPr lang="en-US" altLang="en-US" sz="3200" b="1" dirty="0">
                <a:solidFill>
                  <a:srgbClr val="000066"/>
                </a:solidFill>
                <a:latin typeface="Arial" panose="020B0604020202020204" pitchFamily="34" charset="0"/>
                <a:cs typeface="Arial" panose="020B0604020202020204" pitchFamily="34" charset="0"/>
              </a:rPr>
              <a:t> se </a:t>
            </a:r>
            <a:r>
              <a:rPr lang="en-US" altLang="en-US" sz="3200" b="1" dirty="0" err="1">
                <a:solidFill>
                  <a:srgbClr val="000066"/>
                </a:solidFill>
                <a:latin typeface="Arial" panose="020B0604020202020204" pitchFamily="34" charset="0"/>
                <a:cs typeface="Arial" panose="020B0604020202020204" pitchFamily="34" charset="0"/>
              </a:rPr>
              <a:t>koriste</a:t>
            </a:r>
            <a:r>
              <a:rPr lang="en-US" altLang="en-US" sz="3200" b="1" dirty="0">
                <a:solidFill>
                  <a:srgbClr val="000066"/>
                </a:solidFill>
                <a:latin typeface="Arial" panose="020B0604020202020204" pitchFamily="34" charset="0"/>
                <a:cs typeface="Arial" panose="020B0604020202020204" pitchFamily="34" charset="0"/>
              </a:rPr>
              <a:t>, </a:t>
            </a:r>
            <a:r>
              <a:rPr lang="en-US" altLang="en-US" sz="3200" b="1" dirty="0" err="1">
                <a:solidFill>
                  <a:srgbClr val="000066"/>
                </a:solidFill>
                <a:latin typeface="Arial" panose="020B0604020202020204" pitchFamily="34" charset="0"/>
                <a:cs typeface="Arial" panose="020B0604020202020204" pitchFamily="34" charset="0"/>
              </a:rPr>
              <a:t>zloupotrebljavaju</a:t>
            </a:r>
            <a:r>
              <a:rPr lang="en-US" altLang="en-US" sz="3200" b="1" dirty="0">
                <a:solidFill>
                  <a:srgbClr val="000066"/>
                </a:solidFill>
                <a:latin typeface="Arial" panose="020B0604020202020204" pitchFamily="34" charset="0"/>
                <a:cs typeface="Arial" panose="020B0604020202020204" pitchFamily="34" charset="0"/>
              </a:rPr>
              <a:t> </a:t>
            </a:r>
            <a:r>
              <a:rPr lang="en-US" altLang="en-US" sz="3200" b="1" dirty="0" err="1">
                <a:solidFill>
                  <a:srgbClr val="000066"/>
                </a:solidFill>
                <a:latin typeface="Arial" panose="020B0604020202020204" pitchFamily="34" charset="0"/>
                <a:cs typeface="Arial" panose="020B0604020202020204" pitchFamily="34" charset="0"/>
              </a:rPr>
              <a:t>i</a:t>
            </a:r>
            <a:r>
              <a:rPr lang="en-US" altLang="en-US" sz="3200" b="1" dirty="0">
                <a:solidFill>
                  <a:srgbClr val="000066"/>
                </a:solidFill>
                <a:latin typeface="Arial" panose="020B0604020202020204" pitchFamily="34" charset="0"/>
                <a:cs typeface="Arial" panose="020B0604020202020204" pitchFamily="34" charset="0"/>
              </a:rPr>
              <a:t> </a:t>
            </a:r>
            <a:r>
              <a:rPr lang="en-US" altLang="en-US" sz="3200" b="1" dirty="0" err="1">
                <a:solidFill>
                  <a:srgbClr val="000066"/>
                </a:solidFill>
                <a:latin typeface="Arial" panose="020B0604020202020204" pitchFamily="34" charset="0"/>
                <a:cs typeface="Arial" panose="020B0604020202020204" pitchFamily="34" charset="0"/>
              </a:rPr>
              <a:t>dovode</a:t>
            </a:r>
            <a:r>
              <a:rPr lang="en-US" altLang="en-US" sz="3200" b="1" dirty="0">
                <a:solidFill>
                  <a:srgbClr val="000066"/>
                </a:solidFill>
                <a:latin typeface="Arial" panose="020B0604020202020204" pitchFamily="34" charset="0"/>
                <a:cs typeface="Arial" panose="020B0604020202020204" pitchFamily="34" charset="0"/>
              </a:rPr>
              <a:t> do </a:t>
            </a:r>
            <a:r>
              <a:rPr lang="en-US" altLang="en-US" sz="3200" b="1" dirty="0" err="1">
                <a:solidFill>
                  <a:srgbClr val="000066"/>
                </a:solidFill>
                <a:latin typeface="Arial" panose="020B0604020202020204" pitchFamily="34" charset="0"/>
                <a:cs typeface="Arial" panose="020B0604020202020204" pitchFamily="34" charset="0"/>
              </a:rPr>
              <a:t>bolesti</a:t>
            </a:r>
            <a:r>
              <a:rPr lang="en-US" altLang="en-US" sz="3200" b="1" dirty="0">
                <a:solidFill>
                  <a:srgbClr val="000066"/>
                </a:solidFill>
                <a:latin typeface="Arial" panose="020B0604020202020204" pitchFamily="34" charset="0"/>
                <a:cs typeface="Arial" panose="020B0604020202020204" pitchFamily="34" charset="0"/>
              </a:rPr>
              <a:t> </a:t>
            </a:r>
            <a:r>
              <a:rPr lang="en-US" altLang="en-US" sz="3200" b="1" dirty="0" err="1">
                <a:solidFill>
                  <a:srgbClr val="000066"/>
                </a:solidFill>
                <a:latin typeface="Arial" panose="020B0604020202020204" pitchFamily="34" charset="0"/>
                <a:cs typeface="Arial" panose="020B0604020202020204" pitchFamily="34" charset="0"/>
              </a:rPr>
              <a:t>zavisnosti</a:t>
            </a:r>
            <a:r>
              <a:rPr lang="en-US" altLang="en-US" sz="3200" b="1" dirty="0">
                <a:solidFill>
                  <a:srgbClr val="000066"/>
                </a:solidFill>
                <a:latin typeface="Arial" panose="020B0604020202020204" pitchFamily="34" charset="0"/>
                <a:cs typeface="Arial" panose="020B0604020202020204" pitchFamily="34" charset="0"/>
              </a:rPr>
              <a:t> </a:t>
            </a:r>
          </a:p>
        </p:txBody>
      </p:sp>
      <p:sp>
        <p:nvSpPr>
          <p:cNvPr id="6147" name="Rectangle 3"/>
          <p:cNvSpPr>
            <a:spLocks noGrp="1" noChangeArrowheads="1"/>
          </p:cNvSpPr>
          <p:nvPr>
            <p:ph type="body" idx="4294967295"/>
          </p:nvPr>
        </p:nvSpPr>
        <p:spPr>
          <a:xfrm>
            <a:off x="381000" y="1066800"/>
            <a:ext cx="10744200" cy="5867400"/>
          </a:xfrm>
        </p:spPr>
        <p:txBody>
          <a:bodyPr/>
          <a:lstStyle/>
          <a:p>
            <a:pPr eaLnBrk="1" hangingPunct="1">
              <a:lnSpc>
                <a:spcPct val="80000"/>
              </a:lnSpc>
            </a:pPr>
            <a:r>
              <a:rPr lang="en-US" altLang="en-US" sz="2400" b="1" dirty="0" err="1">
                <a:solidFill>
                  <a:srgbClr val="FF0000"/>
                </a:solidFill>
                <a:latin typeface="Arial" panose="020B0604020202020204" pitchFamily="34" charset="0"/>
                <a:cs typeface="Arial" panose="020B0604020202020204" pitchFamily="34" charset="0"/>
              </a:rPr>
              <a:t>Legalne</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za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starije</a:t>
            </a:r>
            <a:r>
              <a:rPr lang="en-US" altLang="en-US" sz="2400" b="1" dirty="0">
                <a:solidFill>
                  <a:srgbClr val="FF0000"/>
                </a:solidFill>
                <a:latin typeface="Arial" panose="020B0604020202020204" pitchFamily="34" charset="0"/>
                <a:cs typeface="Arial" panose="020B0604020202020204" pitchFamily="34" charset="0"/>
              </a:rPr>
              <a:t> od 18 </a:t>
            </a:r>
            <a:r>
              <a:rPr lang="en-US" altLang="en-US" sz="2400" b="1" dirty="0" err="1">
                <a:solidFill>
                  <a:srgbClr val="FF0000"/>
                </a:solidFill>
                <a:latin typeface="Arial" panose="020B0604020202020204" pitchFamily="34" charset="0"/>
                <a:cs typeface="Arial" panose="020B0604020202020204" pitchFamily="34" charset="0"/>
              </a:rPr>
              <a:t>godina</a:t>
            </a:r>
            <a:r>
              <a:rPr lang="en-US" altLang="en-US" sz="2400" b="1" dirty="0">
                <a:solidFill>
                  <a:srgbClr val="FF0000"/>
                </a:solidFill>
                <a:latin typeface="Arial" panose="020B0604020202020204" pitchFamily="34" charset="0"/>
                <a:cs typeface="Arial" panose="020B0604020202020204" pitchFamily="34" charset="0"/>
              </a:rPr>
              <a:t>:</a:t>
            </a:r>
          </a:p>
          <a:p>
            <a:pPr eaLnBrk="1" hangingPunct="1">
              <a:lnSpc>
                <a:spcPct val="80000"/>
              </a:lnSpc>
            </a:pPr>
            <a:r>
              <a:rPr lang="en-US" altLang="en-US" sz="2400" b="1" dirty="0" err="1">
                <a:solidFill>
                  <a:schemeClr val="accent5">
                    <a:lumMod val="50000"/>
                  </a:schemeClr>
                </a:solidFill>
                <a:latin typeface="Arial" panose="020B0604020202020204" pitchFamily="34" charset="0"/>
                <a:cs typeface="Arial" panose="020B0604020202020204" pitchFamily="34" charset="0"/>
              </a:rPr>
              <a:t>Kofein</a:t>
            </a:r>
            <a:endParaRPr lang="en-US" altLang="en-US" sz="2400" b="1" dirty="0">
              <a:solidFill>
                <a:schemeClr val="accent5">
                  <a:lumMod val="50000"/>
                </a:schemeClr>
              </a:solidFill>
              <a:latin typeface="Arial" panose="020B0604020202020204" pitchFamily="34" charset="0"/>
              <a:cs typeface="Arial" panose="020B0604020202020204" pitchFamily="34" charset="0"/>
            </a:endParaRPr>
          </a:p>
          <a:p>
            <a:pPr eaLnBrk="1" hangingPunct="1">
              <a:lnSpc>
                <a:spcPct val="80000"/>
              </a:lnSpc>
            </a:pPr>
            <a:r>
              <a:rPr lang="en-US" altLang="en-US" sz="2400" b="1" dirty="0" err="1">
                <a:solidFill>
                  <a:schemeClr val="accent5">
                    <a:lumMod val="50000"/>
                  </a:schemeClr>
                </a:solidFill>
                <a:latin typeface="Arial" panose="020B0604020202020204" pitchFamily="34" charset="0"/>
                <a:cs typeface="Arial" panose="020B0604020202020204" pitchFamily="34" charset="0"/>
              </a:rPr>
              <a:t>Duvan</a:t>
            </a:r>
            <a:r>
              <a:rPr lang="en-US" altLang="en-US" sz="2400" b="1" dirty="0">
                <a:solidFill>
                  <a:schemeClr val="accent5">
                    <a:lumMod val="50000"/>
                  </a:schemeClr>
                </a:solidFill>
                <a:latin typeface="Arial" panose="020B0604020202020204" pitchFamily="34" charset="0"/>
                <a:cs typeface="Arial" panose="020B0604020202020204" pitchFamily="34" charset="0"/>
              </a:rPr>
              <a:t> </a:t>
            </a:r>
          </a:p>
          <a:p>
            <a:pPr eaLnBrk="1" hangingPunct="1">
              <a:lnSpc>
                <a:spcPct val="80000"/>
              </a:lnSpc>
            </a:pPr>
            <a:r>
              <a:rPr lang="en-US" altLang="en-US" sz="2400" b="1" dirty="0" err="1">
                <a:solidFill>
                  <a:schemeClr val="accent5">
                    <a:lumMod val="50000"/>
                  </a:schemeClr>
                </a:solidFill>
                <a:latin typeface="Arial" panose="020B0604020202020204" pitchFamily="34" charset="0"/>
                <a:cs typeface="Arial" panose="020B0604020202020204" pitchFamily="34" charset="0"/>
              </a:rPr>
              <a:t>Alkohol</a:t>
            </a:r>
            <a:endParaRPr lang="en-US" altLang="en-US" sz="2400" b="1" dirty="0">
              <a:solidFill>
                <a:schemeClr val="accent5">
                  <a:lumMod val="50000"/>
                </a:schemeClr>
              </a:solidFill>
              <a:latin typeface="Arial" panose="020B0604020202020204" pitchFamily="34" charset="0"/>
              <a:cs typeface="Arial" panose="020B0604020202020204" pitchFamily="34" charset="0"/>
            </a:endParaRPr>
          </a:p>
          <a:p>
            <a:pPr eaLnBrk="1" hangingPunct="1">
              <a:lnSpc>
                <a:spcPct val="80000"/>
              </a:lnSpc>
            </a:pPr>
            <a:r>
              <a:rPr lang="en-US" altLang="en-US" sz="2400" b="1" dirty="0" err="1">
                <a:solidFill>
                  <a:srgbClr val="FF0000"/>
                </a:solidFill>
                <a:latin typeface="Arial" panose="020B0604020202020204" pitchFamily="34" charset="0"/>
                <a:cs typeface="Arial" panose="020B0604020202020204" pitchFamily="34" charset="0"/>
              </a:rPr>
              <a:t>Nelegalne</a:t>
            </a:r>
            <a:r>
              <a:rPr lang="en-US" altLang="en-US" sz="2400" b="1" dirty="0">
                <a:solidFill>
                  <a:srgbClr val="FF0000"/>
                </a:solidFill>
                <a:latin typeface="Arial" panose="020B0604020202020204" pitchFamily="34" charset="0"/>
                <a:cs typeface="Arial" panose="020B0604020202020204" pitchFamily="34" charset="0"/>
              </a:rPr>
              <a:t>:</a:t>
            </a:r>
          </a:p>
          <a:p>
            <a:pPr eaLnBrk="1" hangingPunct="1">
              <a:lnSpc>
                <a:spcPct val="80000"/>
              </a:lnSpc>
            </a:pPr>
            <a:r>
              <a:rPr lang="en-US" altLang="en-US" sz="2400" b="1" dirty="0" err="1">
                <a:solidFill>
                  <a:schemeClr val="accent5">
                    <a:lumMod val="50000"/>
                  </a:schemeClr>
                </a:solidFill>
                <a:latin typeface="Arial" panose="020B0604020202020204" pitchFamily="34" charset="0"/>
                <a:cs typeface="Arial" panose="020B0604020202020204" pitchFamily="34" charset="0"/>
              </a:rPr>
              <a:t>Duvan</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2400" b="1" dirty="0" err="1">
                <a:solidFill>
                  <a:schemeClr val="accent5">
                    <a:lumMod val="50000"/>
                  </a:schemeClr>
                </a:solidFill>
                <a:latin typeface="Arial" panose="020B0604020202020204" pitchFamily="34" charset="0"/>
                <a:cs typeface="Arial" panose="020B0604020202020204" pitchFamily="34" charset="0"/>
              </a:rPr>
              <a:t>za</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2400" b="1" dirty="0" err="1">
                <a:solidFill>
                  <a:schemeClr val="accent5">
                    <a:lumMod val="50000"/>
                  </a:schemeClr>
                </a:solidFill>
                <a:latin typeface="Arial" panose="020B0604020202020204" pitchFamily="34" charset="0"/>
                <a:cs typeface="Arial" panose="020B0604020202020204" pitchFamily="34" charset="0"/>
              </a:rPr>
              <a:t>mlađe</a:t>
            </a:r>
            <a:r>
              <a:rPr lang="en-US" altLang="en-US" sz="2400" b="1" dirty="0">
                <a:solidFill>
                  <a:schemeClr val="accent5">
                    <a:lumMod val="50000"/>
                  </a:schemeClr>
                </a:solidFill>
                <a:latin typeface="Arial" panose="020B0604020202020204" pitchFamily="34" charset="0"/>
                <a:cs typeface="Arial" panose="020B0604020202020204" pitchFamily="34" charset="0"/>
              </a:rPr>
              <a:t> od 18 </a:t>
            </a:r>
            <a:r>
              <a:rPr lang="en-US" altLang="en-US" sz="2400" b="1" dirty="0" err="1">
                <a:solidFill>
                  <a:schemeClr val="accent5">
                    <a:lumMod val="50000"/>
                  </a:schemeClr>
                </a:solidFill>
                <a:latin typeface="Arial" panose="020B0604020202020204" pitchFamily="34" charset="0"/>
                <a:cs typeface="Arial" panose="020B0604020202020204" pitchFamily="34" charset="0"/>
              </a:rPr>
              <a:t>godina</a:t>
            </a:r>
            <a:r>
              <a:rPr lang="en-US" altLang="en-US" sz="2400" b="1" dirty="0">
                <a:solidFill>
                  <a:schemeClr val="accent5">
                    <a:lumMod val="50000"/>
                  </a:schemeClr>
                </a:solidFill>
                <a:latin typeface="Arial" panose="020B0604020202020204" pitchFamily="34" charset="0"/>
                <a:cs typeface="Arial" panose="020B0604020202020204" pitchFamily="34" charset="0"/>
              </a:rPr>
              <a:t>)</a:t>
            </a:r>
          </a:p>
          <a:p>
            <a:pPr eaLnBrk="1" hangingPunct="1">
              <a:lnSpc>
                <a:spcPct val="80000"/>
              </a:lnSpc>
            </a:pPr>
            <a:r>
              <a:rPr lang="en-US" altLang="en-US" sz="2400" b="1" dirty="0" err="1">
                <a:solidFill>
                  <a:schemeClr val="accent5">
                    <a:lumMod val="50000"/>
                  </a:schemeClr>
                </a:solidFill>
                <a:latin typeface="Arial" panose="020B0604020202020204" pitchFamily="34" charset="0"/>
                <a:cs typeface="Arial" panose="020B0604020202020204" pitchFamily="34" charset="0"/>
              </a:rPr>
              <a:t>Alkohol</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2400" b="1" dirty="0" err="1">
                <a:solidFill>
                  <a:schemeClr val="accent5">
                    <a:lumMod val="50000"/>
                  </a:schemeClr>
                </a:solidFill>
                <a:latin typeface="Arial" panose="020B0604020202020204" pitchFamily="34" charset="0"/>
                <a:cs typeface="Arial" panose="020B0604020202020204" pitchFamily="34" charset="0"/>
              </a:rPr>
              <a:t>za</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2400" b="1" dirty="0" err="1">
                <a:solidFill>
                  <a:schemeClr val="accent5">
                    <a:lumMod val="50000"/>
                  </a:schemeClr>
                </a:solidFill>
                <a:latin typeface="Arial" panose="020B0604020202020204" pitchFamily="34" charset="0"/>
                <a:cs typeface="Arial" panose="020B0604020202020204" pitchFamily="34" charset="0"/>
              </a:rPr>
              <a:t>mlađe</a:t>
            </a:r>
            <a:r>
              <a:rPr lang="en-US" altLang="en-US" sz="2400" b="1" dirty="0">
                <a:solidFill>
                  <a:schemeClr val="accent5">
                    <a:lumMod val="50000"/>
                  </a:schemeClr>
                </a:solidFill>
                <a:latin typeface="Arial" panose="020B0604020202020204" pitchFamily="34" charset="0"/>
                <a:cs typeface="Arial" panose="020B0604020202020204" pitchFamily="34" charset="0"/>
              </a:rPr>
              <a:t> od 18 </a:t>
            </a:r>
            <a:r>
              <a:rPr lang="en-US" altLang="en-US" sz="2400" b="1" dirty="0" err="1">
                <a:solidFill>
                  <a:schemeClr val="accent5">
                    <a:lumMod val="50000"/>
                  </a:schemeClr>
                </a:solidFill>
                <a:latin typeface="Arial" panose="020B0604020202020204" pitchFamily="34" charset="0"/>
                <a:cs typeface="Arial" panose="020B0604020202020204" pitchFamily="34" charset="0"/>
              </a:rPr>
              <a:t>godina</a:t>
            </a:r>
            <a:r>
              <a:rPr lang="en-US" altLang="en-US" sz="2400" b="1" dirty="0">
                <a:solidFill>
                  <a:schemeClr val="accent5">
                    <a:lumMod val="50000"/>
                  </a:schemeClr>
                </a:solidFill>
                <a:latin typeface="Arial" panose="020B0604020202020204" pitchFamily="34" charset="0"/>
                <a:cs typeface="Arial" panose="020B0604020202020204" pitchFamily="34" charset="0"/>
              </a:rPr>
              <a:t>)</a:t>
            </a:r>
          </a:p>
          <a:p>
            <a:pPr eaLnBrk="1" hangingPunct="1">
              <a:lnSpc>
                <a:spcPct val="80000"/>
              </a:lnSpc>
            </a:pPr>
            <a:r>
              <a:rPr lang="en-US" altLang="en-US" sz="2400" b="1" dirty="0" err="1">
                <a:solidFill>
                  <a:schemeClr val="accent5">
                    <a:lumMod val="50000"/>
                  </a:schemeClr>
                </a:solidFill>
                <a:latin typeface="Arial" panose="020B0604020202020204" pitchFamily="34" charset="0"/>
                <a:cs typeface="Arial" panose="020B0604020202020204" pitchFamily="34" charset="0"/>
              </a:rPr>
              <a:t>Kanabis</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2400" b="1" dirty="0" err="1">
                <a:solidFill>
                  <a:schemeClr val="accent5">
                    <a:lumMod val="50000"/>
                  </a:schemeClr>
                </a:solidFill>
                <a:latin typeface="Arial" panose="020B0604020202020204" pitchFamily="34" charset="0"/>
                <a:cs typeface="Arial" panose="020B0604020202020204" pitchFamily="34" charset="0"/>
              </a:rPr>
              <a:t>i</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2400" b="1" dirty="0" err="1">
                <a:solidFill>
                  <a:schemeClr val="accent5">
                    <a:lumMod val="50000"/>
                  </a:schemeClr>
                </a:solidFill>
                <a:latin typeface="Arial" panose="020B0604020202020204" pitchFamily="34" charset="0"/>
                <a:cs typeface="Arial" panose="020B0604020202020204" pitchFamily="34" charset="0"/>
              </a:rPr>
              <a:t>sintetički</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2400" b="1" dirty="0" err="1">
                <a:solidFill>
                  <a:schemeClr val="accent5">
                    <a:lumMod val="50000"/>
                  </a:schemeClr>
                </a:solidFill>
                <a:latin typeface="Arial" panose="020B0604020202020204" pitchFamily="34" charset="0"/>
                <a:cs typeface="Arial" panose="020B0604020202020204" pitchFamily="34" charset="0"/>
              </a:rPr>
              <a:t>kanabinoidi</a:t>
            </a:r>
            <a:r>
              <a:rPr lang="en-US" altLang="en-US" sz="2400" b="1" dirty="0">
                <a:solidFill>
                  <a:schemeClr val="accent5">
                    <a:lumMod val="50000"/>
                  </a:schemeClr>
                </a:solidFill>
                <a:latin typeface="Arial" panose="020B0604020202020204" pitchFamily="34" charset="0"/>
                <a:cs typeface="Arial" panose="020B0604020202020204" pitchFamily="34" charset="0"/>
              </a:rPr>
              <a:t> (“skank”)</a:t>
            </a:r>
          </a:p>
          <a:p>
            <a:pPr eaLnBrk="1" hangingPunct="1">
              <a:lnSpc>
                <a:spcPct val="80000"/>
              </a:lnSpc>
            </a:pPr>
            <a:r>
              <a:rPr lang="en-US" altLang="en-US" sz="2400" b="1" dirty="0" err="1">
                <a:solidFill>
                  <a:schemeClr val="accent5">
                    <a:lumMod val="50000"/>
                  </a:schemeClr>
                </a:solidFill>
                <a:latin typeface="Arial" panose="020B0604020202020204" pitchFamily="34" charset="0"/>
                <a:cs typeface="Arial" panose="020B0604020202020204" pitchFamily="34" charset="0"/>
              </a:rPr>
              <a:t>Ekstazi</a:t>
            </a:r>
            <a:r>
              <a:rPr lang="en-US" altLang="en-US" sz="2400" b="1" dirty="0">
                <a:solidFill>
                  <a:schemeClr val="accent5">
                    <a:lumMod val="50000"/>
                  </a:schemeClr>
                </a:solidFill>
                <a:latin typeface="Arial" panose="020B0604020202020204" pitchFamily="34" charset="0"/>
                <a:cs typeface="Arial" panose="020B0604020202020204" pitchFamily="34" charset="0"/>
              </a:rPr>
              <a:t> (MDMA, MDA)</a:t>
            </a:r>
          </a:p>
          <a:p>
            <a:pPr eaLnBrk="1" hangingPunct="1">
              <a:lnSpc>
                <a:spcPct val="80000"/>
              </a:lnSpc>
            </a:pPr>
            <a:r>
              <a:rPr lang="en-US" altLang="en-US" sz="2400" b="1" dirty="0" err="1">
                <a:solidFill>
                  <a:schemeClr val="accent5">
                    <a:lumMod val="50000"/>
                  </a:schemeClr>
                </a:solidFill>
                <a:latin typeface="Arial" panose="020B0604020202020204" pitchFamily="34" charset="0"/>
                <a:cs typeface="Arial" panose="020B0604020202020204" pitchFamily="34" charset="0"/>
              </a:rPr>
              <a:t>Amfetamin</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2400" b="1" dirty="0" err="1">
                <a:solidFill>
                  <a:schemeClr val="accent5">
                    <a:lumMod val="50000"/>
                  </a:schemeClr>
                </a:solidFill>
                <a:latin typeface="Arial" panose="020B0604020202020204" pitchFamily="34" charset="0"/>
                <a:cs typeface="Arial" panose="020B0604020202020204" pitchFamily="34" charset="0"/>
              </a:rPr>
              <a:t>metamfetamin</a:t>
            </a:r>
            <a:r>
              <a:rPr lang="en-US" altLang="en-US" sz="2400" b="1" dirty="0">
                <a:solidFill>
                  <a:schemeClr val="accent5">
                    <a:lumMod val="50000"/>
                  </a:schemeClr>
                </a:solidFill>
                <a:latin typeface="Arial" panose="020B0604020202020204" pitchFamily="34" charset="0"/>
                <a:cs typeface="Arial" panose="020B0604020202020204" pitchFamily="34" charset="0"/>
              </a:rPr>
              <a:t>)</a:t>
            </a:r>
          </a:p>
          <a:p>
            <a:pPr eaLnBrk="1" hangingPunct="1">
              <a:lnSpc>
                <a:spcPct val="80000"/>
              </a:lnSpc>
            </a:pPr>
            <a:r>
              <a:rPr lang="en-US" altLang="en-US" sz="2400" b="1" dirty="0">
                <a:solidFill>
                  <a:schemeClr val="accent5">
                    <a:lumMod val="50000"/>
                  </a:schemeClr>
                </a:solidFill>
                <a:latin typeface="Arial" panose="020B0604020202020204" pitchFamily="34" charset="0"/>
                <a:cs typeface="Arial" panose="020B0604020202020204" pitchFamily="34" charset="0"/>
              </a:rPr>
              <a:t>Heroin </a:t>
            </a:r>
          </a:p>
          <a:p>
            <a:pPr eaLnBrk="1" hangingPunct="1">
              <a:lnSpc>
                <a:spcPct val="80000"/>
              </a:lnSpc>
            </a:pPr>
            <a:r>
              <a:rPr lang="en-US" altLang="en-US" sz="2400" b="1" dirty="0" err="1">
                <a:solidFill>
                  <a:schemeClr val="accent5">
                    <a:lumMod val="50000"/>
                  </a:schemeClr>
                </a:solidFill>
                <a:latin typeface="Arial" panose="020B0604020202020204" pitchFamily="34" charset="0"/>
                <a:cs typeface="Arial" panose="020B0604020202020204" pitchFamily="34" charset="0"/>
              </a:rPr>
              <a:t>Kokain</a:t>
            </a:r>
            <a:r>
              <a:rPr lang="en-US" altLang="en-US" sz="2400" b="1" dirty="0">
                <a:solidFill>
                  <a:schemeClr val="accent5">
                    <a:lumMod val="50000"/>
                  </a:schemeClr>
                </a:solidFill>
                <a:latin typeface="Arial" panose="020B0604020202020204" pitchFamily="34" charset="0"/>
                <a:cs typeface="Arial" panose="020B0604020202020204" pitchFamily="34" charset="0"/>
              </a:rPr>
              <a:t> </a:t>
            </a:r>
          </a:p>
          <a:p>
            <a:pPr eaLnBrk="1" hangingPunct="1">
              <a:lnSpc>
                <a:spcPct val="80000"/>
              </a:lnSpc>
            </a:pPr>
            <a:r>
              <a:rPr lang="en-US" altLang="en-US" sz="2400" b="1" dirty="0">
                <a:solidFill>
                  <a:schemeClr val="accent5">
                    <a:lumMod val="50000"/>
                  </a:schemeClr>
                </a:solidFill>
                <a:latin typeface="Arial" panose="020B0604020202020204" pitchFamily="34" charset="0"/>
                <a:cs typeface="Arial" panose="020B0604020202020204" pitchFamily="34" charset="0"/>
              </a:rPr>
              <a:t>“</a:t>
            </a:r>
            <a:r>
              <a:rPr lang="en-US" altLang="en-US" sz="2400" b="1" dirty="0" err="1">
                <a:solidFill>
                  <a:schemeClr val="accent5">
                    <a:lumMod val="50000"/>
                  </a:schemeClr>
                </a:solidFill>
                <a:latin typeface="Arial" panose="020B0604020202020204" pitchFamily="34" charset="0"/>
                <a:cs typeface="Arial" panose="020B0604020202020204" pitchFamily="34" charset="0"/>
              </a:rPr>
              <a:t>Nove</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2400" b="1" dirty="0" err="1">
                <a:solidFill>
                  <a:schemeClr val="accent5">
                    <a:lumMod val="50000"/>
                  </a:schemeClr>
                </a:solidFill>
                <a:latin typeface="Arial" panose="020B0604020202020204" pitchFamily="34" charset="0"/>
                <a:cs typeface="Arial" panose="020B0604020202020204" pitchFamily="34" charset="0"/>
              </a:rPr>
              <a:t>droge</a:t>
            </a:r>
            <a:r>
              <a:rPr lang="en-US" altLang="en-US" sz="24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a:solidFill>
                  <a:schemeClr val="accent5">
                    <a:lumMod val="50000"/>
                  </a:schemeClr>
                </a:solidFill>
                <a:latin typeface="Arial" panose="020B0604020202020204" pitchFamily="34" charset="0"/>
                <a:cs typeface="Arial" panose="020B0604020202020204" pitchFamily="34" charset="0"/>
              </a:rPr>
              <a:t>(</a:t>
            </a:r>
            <a:r>
              <a:rPr lang="en-US" altLang="en-US" sz="1800" b="1" dirty="0" err="1">
                <a:solidFill>
                  <a:schemeClr val="accent5">
                    <a:lumMod val="50000"/>
                  </a:schemeClr>
                </a:solidFill>
                <a:latin typeface="Arial" panose="020B0604020202020204" pitchFamily="34" charset="0"/>
                <a:cs typeface="Arial" panose="020B0604020202020204" pitchFamily="34" charset="0"/>
              </a:rPr>
              <a:t>sintetički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katinoni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sintetički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kanabinoidi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fenetilamini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triptamini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piperazini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opioidi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gamahidroksibutirat</a:t>
            </a:r>
            <a:r>
              <a:rPr lang="en-US" altLang="en-US" sz="1800" b="1" dirty="0">
                <a:solidFill>
                  <a:schemeClr val="accent5">
                    <a:lumMod val="50000"/>
                  </a:schemeClr>
                </a:solidFill>
                <a:latin typeface="Arial" panose="020B0604020202020204" pitchFamily="34" charset="0"/>
                <a:cs typeface="Arial" panose="020B0604020202020204" pitchFamily="34" charset="0"/>
              </a:rPr>
              <a:t> /GHB, </a:t>
            </a:r>
            <a:r>
              <a:rPr lang="en-US" altLang="en-US" sz="1800" b="1" dirty="0" err="1">
                <a:solidFill>
                  <a:schemeClr val="accent5">
                    <a:lumMod val="50000"/>
                  </a:schemeClr>
                </a:solidFill>
                <a:latin typeface="Arial" panose="020B0604020202020204" pitchFamily="34" charset="0"/>
                <a:cs typeface="Arial" panose="020B0604020202020204" pitchFamily="34" charset="0"/>
              </a:rPr>
              <a:t>fenciklidin</a:t>
            </a:r>
            <a:r>
              <a:rPr lang="en-US" altLang="en-US" sz="1800" b="1" dirty="0">
                <a:solidFill>
                  <a:schemeClr val="accent5">
                    <a:lumMod val="50000"/>
                  </a:schemeClr>
                </a:solidFill>
                <a:latin typeface="Arial" panose="020B0604020202020204" pitchFamily="34" charset="0"/>
                <a:cs typeface="Arial" panose="020B0604020202020204" pitchFamily="34" charset="0"/>
              </a:rPr>
              <a:t>/PCP, </a:t>
            </a:r>
            <a:r>
              <a:rPr lang="en-US" altLang="en-US" sz="1800" b="1" dirty="0" err="1">
                <a:solidFill>
                  <a:schemeClr val="accent5">
                    <a:lumMod val="50000"/>
                  </a:schemeClr>
                </a:solidFill>
                <a:latin typeface="Arial" panose="020B0604020202020204" pitchFamily="34" charset="0"/>
                <a:cs typeface="Arial" panose="020B0604020202020204" pitchFamily="34" charset="0"/>
              </a:rPr>
              <a:t>ketamin</a:t>
            </a:r>
            <a:r>
              <a:rPr lang="en-US" altLang="en-US" sz="1800" b="1" dirty="0">
                <a:solidFill>
                  <a:schemeClr val="accent5">
                    <a:lumMod val="50000"/>
                  </a:schemeClr>
                </a:solidFill>
                <a:latin typeface="Arial" panose="020B0604020202020204" pitchFamily="34" charset="0"/>
                <a:cs typeface="Arial" panose="020B0604020202020204" pitchFamily="34" charset="0"/>
              </a:rPr>
              <a:t>...)</a:t>
            </a:r>
            <a:r>
              <a:rPr lang="en-US" altLang="en-US" sz="1800" b="1" dirty="0">
                <a:solidFill>
                  <a:srgbClr val="FF0000"/>
                </a:solidFill>
                <a:latin typeface="Arial" panose="020B0604020202020204" pitchFamily="34" charset="0"/>
                <a:cs typeface="Arial" panose="020B0604020202020204" pitchFamily="34" charset="0"/>
              </a:rPr>
              <a:t>  </a:t>
            </a:r>
            <a:endParaRPr lang="en-US" altLang="en-US" sz="2400" b="1" dirty="0">
              <a:solidFill>
                <a:srgbClr val="FF0000"/>
              </a:solidFill>
              <a:latin typeface="Arial" panose="020B0604020202020204" pitchFamily="34" charset="0"/>
              <a:cs typeface="Arial" panose="020B0604020202020204" pitchFamily="34" charset="0"/>
            </a:endParaRPr>
          </a:p>
          <a:p>
            <a:pPr eaLnBrk="1" hangingPunct="1">
              <a:lnSpc>
                <a:spcPct val="80000"/>
              </a:lnSpc>
            </a:pPr>
            <a:endParaRPr lang="en-US" altLang="en-US" sz="2400" b="1" dirty="0">
              <a:solidFill>
                <a:srgbClr val="FF0000"/>
              </a:solidFill>
              <a:latin typeface="Arial" panose="020B0604020202020204" pitchFamily="34" charset="0"/>
              <a:cs typeface="Arial" panose="020B0604020202020204" pitchFamily="34" charset="0"/>
            </a:endParaRPr>
          </a:p>
        </p:txBody>
      </p:sp>
      <p:sp>
        <p:nvSpPr>
          <p:cNvPr id="8196" name="Text Box 4"/>
          <p:cNvSpPr txBox="1">
            <a:spLocks noChangeArrowheads="1"/>
          </p:cNvSpPr>
          <p:nvPr/>
        </p:nvSpPr>
        <p:spPr bwMode="auto">
          <a:xfrm>
            <a:off x="7620000" y="4495800"/>
            <a:ext cx="41885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dirty="0" err="1">
                <a:solidFill>
                  <a:srgbClr val="000066"/>
                </a:solidFill>
                <a:effectLst>
                  <a:outerShdw blurRad="38100" dist="38100" dir="2700000" algn="tl">
                    <a:srgbClr val="C0C0C0"/>
                  </a:outerShdw>
                </a:effectLst>
              </a:rPr>
              <a:t>Pažnja</a:t>
            </a:r>
            <a:r>
              <a:rPr lang="en-US" altLang="en-US" dirty="0">
                <a:solidFill>
                  <a:srgbClr val="000066"/>
                </a:solidFill>
                <a:effectLst>
                  <a:outerShdw blurRad="38100" dist="38100" dir="2700000" algn="tl">
                    <a:srgbClr val="C0C0C0"/>
                  </a:outerShdw>
                </a:effectLst>
              </a:rPr>
              <a:t>! </a:t>
            </a:r>
          </a:p>
          <a:p>
            <a:pPr algn="ctr" eaLnBrk="1" hangingPunct="1">
              <a:defRPr/>
            </a:pPr>
            <a:r>
              <a:rPr lang="en-US" altLang="en-US" dirty="0">
                <a:solidFill>
                  <a:srgbClr val="000066"/>
                </a:solidFill>
                <a:effectLst>
                  <a:outerShdw blurRad="38100" dist="38100" dir="2700000" algn="tl">
                    <a:srgbClr val="C0C0C0"/>
                  </a:outerShdw>
                </a:effectLst>
              </a:rPr>
              <a:t>P O L I T O K S I K O M A N I J A </a:t>
            </a:r>
          </a:p>
          <a:p>
            <a:pPr algn="ctr" eaLnBrk="1" hangingPunct="1">
              <a:defRPr/>
            </a:pPr>
            <a:r>
              <a:rPr lang="en-US" altLang="en-US" dirty="0" err="1">
                <a:solidFill>
                  <a:srgbClr val="000066"/>
                </a:solidFill>
                <a:effectLst>
                  <a:outerShdw blurRad="38100" dist="38100" dir="2700000" algn="tl">
                    <a:srgbClr val="C0C0C0"/>
                  </a:outerShdw>
                </a:effectLst>
              </a:rPr>
              <a:t>i</a:t>
            </a:r>
            <a:r>
              <a:rPr lang="en-US" altLang="en-US" dirty="0">
                <a:solidFill>
                  <a:srgbClr val="000066"/>
                </a:solidFill>
                <a:effectLst>
                  <a:outerShdw blurRad="38100" dist="38100" dir="2700000" algn="tl">
                    <a:srgbClr val="C0C0C0"/>
                  </a:outerShdw>
                </a:effectLst>
              </a:rPr>
              <a:t> STEROIDI</a:t>
            </a:r>
          </a:p>
        </p:txBody>
      </p:sp>
    </p:spTree>
    <p:extLst>
      <p:ext uri="{BB962C8B-B14F-4D97-AF65-F5344CB8AC3E}">
        <p14:creationId xmlns:p14="http://schemas.microsoft.com/office/powerpoint/2010/main" val="470904380"/>
      </p:ext>
    </p:extLst>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1"/>
          <p:cNvGrpSpPr>
            <a:grpSpLocks/>
          </p:cNvGrpSpPr>
          <p:nvPr/>
        </p:nvGrpSpPr>
        <p:grpSpPr bwMode="auto">
          <a:xfrm>
            <a:off x="2438400" y="201614"/>
            <a:ext cx="8229600" cy="6656387"/>
            <a:chOff x="288" y="144"/>
            <a:chExt cx="5184" cy="4193"/>
          </a:xfrm>
        </p:grpSpPr>
        <p:grpSp>
          <p:nvGrpSpPr>
            <p:cNvPr id="7173" name="Group 40"/>
            <p:cNvGrpSpPr>
              <a:grpSpLocks/>
            </p:cNvGrpSpPr>
            <p:nvPr/>
          </p:nvGrpSpPr>
          <p:grpSpPr bwMode="auto">
            <a:xfrm>
              <a:off x="288" y="144"/>
              <a:ext cx="5184" cy="4193"/>
              <a:chOff x="288" y="144"/>
              <a:chExt cx="5184" cy="4193"/>
            </a:xfrm>
          </p:grpSpPr>
          <p:sp>
            <p:nvSpPr>
              <p:cNvPr id="7186" name="Rectangle 3"/>
              <p:cNvSpPr>
                <a:spLocks noChangeArrowheads="1"/>
              </p:cNvSpPr>
              <p:nvPr/>
            </p:nvSpPr>
            <p:spPr bwMode="auto">
              <a:xfrm>
                <a:off x="288" y="144"/>
                <a:ext cx="2592"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87" name="Rectangle 4"/>
              <p:cNvSpPr>
                <a:spLocks noChangeArrowheads="1"/>
              </p:cNvSpPr>
              <p:nvPr/>
            </p:nvSpPr>
            <p:spPr bwMode="auto">
              <a:xfrm>
                <a:off x="2880" y="144"/>
                <a:ext cx="2592"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Latn-CS" altLang="en-US" sz="2400" dirty="0">
                    <a:latin typeface="Calibri" panose="020F0502020204030204" pitchFamily="34" charset="0"/>
                  </a:rPr>
                  <a:t>Sintetički kanabinoidi</a:t>
                </a:r>
              </a:p>
              <a:p>
                <a:pPr>
                  <a:buFontTx/>
                  <a:buNone/>
                </a:pPr>
                <a:r>
                  <a:rPr lang="sr-Latn-CS" altLang="en-US" sz="2000" dirty="0">
                    <a:latin typeface="Calibri" panose="020F0502020204030204" pitchFamily="34" charset="0"/>
                  </a:rPr>
                  <a:t>“Osveživači vazduha”; “Herbal highs”</a:t>
                </a:r>
                <a:endParaRPr lang="sr-Latn-CS" altLang="en-US" sz="2400" dirty="0">
                  <a:latin typeface="Calibri" panose="020F0502020204030204" pitchFamily="34" charset="0"/>
                </a:endParaRPr>
              </a:p>
              <a:p>
                <a:pPr>
                  <a:buFontTx/>
                  <a:buNone/>
                </a:pPr>
                <a:endParaRPr lang="sr-Latn-CS" altLang="en-US" sz="2400" dirty="0">
                  <a:latin typeface="Calibri" panose="020F0502020204030204" pitchFamily="34" charset="0"/>
                </a:endParaRPr>
              </a:p>
            </p:txBody>
          </p:sp>
          <p:sp>
            <p:nvSpPr>
              <p:cNvPr id="7188" name="Rectangle 5"/>
              <p:cNvSpPr>
                <a:spLocks noChangeArrowheads="1"/>
              </p:cNvSpPr>
              <p:nvPr/>
            </p:nvSpPr>
            <p:spPr bwMode="auto">
              <a:xfrm>
                <a:off x="288" y="801"/>
                <a:ext cx="2592"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89" name="Rectangle 6"/>
              <p:cNvSpPr>
                <a:spLocks noChangeArrowheads="1"/>
              </p:cNvSpPr>
              <p:nvPr/>
            </p:nvSpPr>
            <p:spPr bwMode="auto">
              <a:xfrm>
                <a:off x="2880" y="801"/>
                <a:ext cx="2592"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sr-Latn-CS" altLang="en-US" sz="2400" dirty="0">
                    <a:latin typeface="Calibri" panose="020F0502020204030204" pitchFamily="34" charset="0"/>
                  </a:rPr>
                  <a:t>Sintetički katinoni</a:t>
                </a:r>
              </a:p>
              <a:p>
                <a:pPr eaLnBrk="1" hangingPunct="1">
                  <a:spcBef>
                    <a:spcPct val="50000"/>
                  </a:spcBef>
                  <a:buFontTx/>
                  <a:buNone/>
                </a:pPr>
                <a:r>
                  <a:rPr lang="sr-Latn-CS" altLang="en-US" sz="1800" dirty="0">
                    <a:latin typeface="Calibri" panose="020F0502020204030204" pitchFamily="34" charset="0"/>
                  </a:rPr>
                  <a:t>“Soli za kupanje, prihranjivači biljaka, sredstva za čišćenje telefona” </a:t>
                </a:r>
                <a:r>
                  <a:rPr lang="sr-Latn-CS" altLang="en-US" sz="1800" dirty="0" smtClean="0">
                    <a:latin typeface="Calibri" panose="020F0502020204030204" pitchFamily="34" charset="0"/>
                  </a:rPr>
                  <a:t>(„</a:t>
                </a:r>
                <a:r>
                  <a:rPr lang="sr-Latn-CS" altLang="en-US" sz="1800" dirty="0">
                    <a:latin typeface="Calibri" panose="020F0502020204030204" pitchFamily="34" charset="0"/>
                  </a:rPr>
                  <a:t>Med-cat“, „Mjau-mjau“...)</a:t>
                </a:r>
                <a:endParaRPr lang="sr-Latn-CS" altLang="en-US" sz="2400" dirty="0">
                  <a:latin typeface="Calibri" panose="020F0502020204030204" pitchFamily="34" charset="0"/>
                </a:endParaRPr>
              </a:p>
              <a:p>
                <a:pPr>
                  <a:buFontTx/>
                  <a:buNone/>
                </a:pPr>
                <a:endParaRPr lang="en-US" altLang="en-US" sz="1600" dirty="0"/>
              </a:p>
            </p:txBody>
          </p:sp>
          <p:sp>
            <p:nvSpPr>
              <p:cNvPr id="7190" name="Rectangle 7"/>
              <p:cNvSpPr>
                <a:spLocks noChangeArrowheads="1"/>
              </p:cNvSpPr>
              <p:nvPr/>
            </p:nvSpPr>
            <p:spPr bwMode="auto">
              <a:xfrm>
                <a:off x="288" y="1658"/>
                <a:ext cx="2592"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91" name="Rectangle 8"/>
              <p:cNvSpPr>
                <a:spLocks noChangeArrowheads="1"/>
              </p:cNvSpPr>
              <p:nvPr/>
            </p:nvSpPr>
            <p:spPr bwMode="auto">
              <a:xfrm>
                <a:off x="2880" y="1658"/>
                <a:ext cx="2592"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Latn-CS" altLang="en-US" sz="2400" dirty="0" smtClean="0">
                    <a:latin typeface="Calibri" panose="020F0502020204030204" pitchFamily="34" charset="0"/>
                  </a:rPr>
                  <a:t>Fenetilamini</a:t>
                </a:r>
                <a:endParaRPr lang="sr-Latn-CS" altLang="en-US" sz="2400" dirty="0">
                  <a:latin typeface="Calibri" panose="020F0502020204030204" pitchFamily="34" charset="0"/>
                </a:endParaRPr>
              </a:p>
              <a:p>
                <a:pPr>
                  <a:buFontTx/>
                  <a:buNone/>
                </a:pPr>
                <a:r>
                  <a:rPr lang="sr-Latn-CS" altLang="en-US" sz="1600" dirty="0" smtClean="0"/>
                  <a:t>“Eksperimentalne supstance, dijetetski suplementi” </a:t>
                </a:r>
                <a:r>
                  <a:rPr lang="sr-Latn-CS" altLang="en-US" sz="1600" dirty="0"/>
                  <a:t>(</a:t>
                </a:r>
                <a:r>
                  <a:rPr lang="sr-Latn-CS" altLang="en-US" sz="1600" i="1" dirty="0">
                    <a:latin typeface="Calibri" panose="020F0502020204030204" pitchFamily="34" charset="0"/>
                  </a:rPr>
                  <a:t>Lucky Seven, Seventh Heaven</a:t>
                </a:r>
                <a:r>
                  <a:rPr lang="sr-Latn-CS" altLang="en-US" sz="1600" dirty="0">
                    <a:latin typeface="Calibri" panose="020F0502020204030204" pitchFamily="34" charset="0"/>
                  </a:rPr>
                  <a:t>)</a:t>
                </a:r>
                <a:endParaRPr lang="en-US" altLang="en-US" sz="1600" dirty="0"/>
              </a:p>
            </p:txBody>
          </p:sp>
          <p:sp>
            <p:nvSpPr>
              <p:cNvPr id="7192" name="Rectangle 9"/>
              <p:cNvSpPr>
                <a:spLocks noChangeArrowheads="1"/>
              </p:cNvSpPr>
              <p:nvPr/>
            </p:nvSpPr>
            <p:spPr bwMode="auto">
              <a:xfrm>
                <a:off x="288" y="2284"/>
                <a:ext cx="2592"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93" name="Rectangle 10"/>
              <p:cNvSpPr>
                <a:spLocks noChangeArrowheads="1"/>
              </p:cNvSpPr>
              <p:nvPr/>
            </p:nvSpPr>
            <p:spPr bwMode="auto">
              <a:xfrm>
                <a:off x="2880" y="2284"/>
                <a:ext cx="2592"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sr-Latn-CS" altLang="en-US" sz="2400" dirty="0" smtClean="0">
                    <a:latin typeface="Calibri" panose="020F0502020204030204" pitchFamily="34" charset="0"/>
                  </a:rPr>
                  <a:t>Sintetički opioidi</a:t>
                </a:r>
                <a:endParaRPr lang="sr-Latn-CS" altLang="en-US" sz="2400" dirty="0">
                  <a:latin typeface="Calibri" panose="020F0502020204030204" pitchFamily="34" charset="0"/>
                </a:endParaRPr>
              </a:p>
              <a:p>
                <a:pPr eaLnBrk="1" hangingPunct="1">
                  <a:spcBef>
                    <a:spcPct val="50000"/>
                  </a:spcBef>
                  <a:buFontTx/>
                  <a:buNone/>
                </a:pPr>
                <a:r>
                  <a:rPr lang="sr-Latn-CS" altLang="en-US" sz="1600" dirty="0" smtClean="0"/>
                  <a:t>“Lekovi-analgetici“, „sintetički heroin“</a:t>
                </a:r>
                <a:endParaRPr lang="sr-Latn-CS" altLang="en-US" sz="1600" dirty="0"/>
              </a:p>
              <a:p>
                <a:pPr eaLnBrk="1" hangingPunct="1">
                  <a:spcBef>
                    <a:spcPct val="50000"/>
                  </a:spcBef>
                  <a:buFontTx/>
                  <a:buNone/>
                </a:pPr>
                <a:endParaRPr lang="en-US" altLang="en-US" sz="1600" dirty="0"/>
              </a:p>
            </p:txBody>
          </p:sp>
          <p:sp>
            <p:nvSpPr>
              <p:cNvPr id="7194" name="Rectangle 11"/>
              <p:cNvSpPr>
                <a:spLocks noChangeArrowheads="1"/>
              </p:cNvSpPr>
              <p:nvPr/>
            </p:nvSpPr>
            <p:spPr bwMode="auto">
              <a:xfrm>
                <a:off x="288" y="3187"/>
                <a:ext cx="2592"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95" name="Rectangle 12"/>
              <p:cNvSpPr>
                <a:spLocks noChangeArrowheads="1"/>
              </p:cNvSpPr>
              <p:nvPr/>
            </p:nvSpPr>
            <p:spPr bwMode="auto">
              <a:xfrm>
                <a:off x="2880" y="3187"/>
                <a:ext cx="2592"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sr-Latn-CS" altLang="en-US" sz="2400" dirty="0" smtClean="0">
                    <a:latin typeface="Calibri" panose="020F0502020204030204" pitchFamily="34" charset="0"/>
                  </a:rPr>
                  <a:t>Benzipiperazini</a:t>
                </a:r>
                <a:endParaRPr lang="sr-Latn-CS" altLang="en-US" sz="2400" dirty="0">
                  <a:latin typeface="Calibri" panose="020F0502020204030204" pitchFamily="34" charset="0"/>
                </a:endParaRPr>
              </a:p>
              <a:p>
                <a:pPr eaLnBrk="1" hangingPunct="1">
                  <a:spcBef>
                    <a:spcPct val="50000"/>
                  </a:spcBef>
                  <a:buFontTx/>
                  <a:buNone/>
                </a:pPr>
                <a:r>
                  <a:rPr lang="sr-Latn-CS" altLang="en-US" sz="1600" dirty="0" smtClean="0"/>
                  <a:t>“Pilule za zabavu” </a:t>
                </a:r>
                <a:r>
                  <a:rPr lang="sr-Latn-CS" altLang="en-US" sz="1600" dirty="0"/>
                  <a:t>- „</a:t>
                </a:r>
                <a:r>
                  <a:rPr lang="sr-Latn-CS" altLang="en-US" sz="1600" i="1" dirty="0">
                    <a:latin typeface="Calibri" panose="020F0502020204030204" pitchFamily="34" charset="0"/>
                    <a:cs typeface="Calibri" panose="020F0502020204030204" pitchFamily="34" charset="0"/>
                  </a:rPr>
                  <a:t>Herbal parthy pills</a:t>
                </a:r>
                <a:r>
                  <a:rPr lang="sr-Latn-CS" altLang="en-US" sz="1600" dirty="0"/>
                  <a:t>“</a:t>
                </a:r>
                <a:endParaRPr lang="en-US" altLang="en-US" sz="2800" dirty="0"/>
              </a:p>
            </p:txBody>
          </p:sp>
          <p:sp>
            <p:nvSpPr>
              <p:cNvPr id="7196" name="Rectangle 13"/>
              <p:cNvSpPr>
                <a:spLocks noChangeArrowheads="1"/>
              </p:cNvSpPr>
              <p:nvPr/>
            </p:nvSpPr>
            <p:spPr bwMode="auto">
              <a:xfrm>
                <a:off x="288" y="3744"/>
                <a:ext cx="2592"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en-US" altLang="en-US" sz="2800"/>
              </a:p>
            </p:txBody>
          </p:sp>
          <p:sp>
            <p:nvSpPr>
              <p:cNvPr id="7197" name="Rectangle 14"/>
              <p:cNvSpPr>
                <a:spLocks noChangeArrowheads="1"/>
              </p:cNvSpPr>
              <p:nvPr/>
            </p:nvSpPr>
            <p:spPr bwMode="auto">
              <a:xfrm>
                <a:off x="2880" y="3744"/>
                <a:ext cx="2592"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4" bIns="45724"/>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sr-Latn-CS" altLang="en-US" sz="2400" dirty="0" smtClean="0">
                    <a:latin typeface="Calibri" panose="020F0502020204030204" pitchFamily="34" charset="0"/>
                  </a:rPr>
                  <a:t>Тriptamini</a:t>
                </a:r>
                <a:endParaRPr lang="sr-Latn-CS" altLang="en-US" sz="2400" dirty="0">
                  <a:latin typeface="Calibri" panose="020F0502020204030204" pitchFamily="34" charset="0"/>
                </a:endParaRPr>
              </a:p>
              <a:p>
                <a:pPr eaLnBrk="1" hangingPunct="1">
                  <a:spcBef>
                    <a:spcPct val="50000"/>
                  </a:spcBef>
                  <a:buFontTx/>
                  <a:buNone/>
                </a:pPr>
                <a:r>
                  <a:rPr lang="sr-Latn-CS" altLang="en-US" sz="1600" dirty="0" smtClean="0"/>
                  <a:t>“Rekreativne droge”</a:t>
                </a:r>
                <a:r>
                  <a:rPr lang="sr-Latn-CS" altLang="en-US" sz="1600" dirty="0" smtClean="0">
                    <a:latin typeface="Calibri" panose="020F0502020204030204" pitchFamily="34" charset="0"/>
                    <a:cs typeface="Calibri" panose="020F0502020204030204" pitchFamily="34" charset="0"/>
                  </a:rPr>
                  <a:t>(</a:t>
                </a:r>
                <a:r>
                  <a:rPr lang="sr-Latn-CS" altLang="en-US" sz="1600" i="1" dirty="0">
                    <a:latin typeface="Calibri" panose="020F0502020204030204" pitchFamily="34" charset="0"/>
                    <a:cs typeface="Calibri" panose="020F0502020204030204" pitchFamily="34" charset="0"/>
                  </a:rPr>
                  <a:t>Foxy, Foxy-methoxy...)</a:t>
                </a:r>
                <a:endParaRPr lang="en-US" altLang="en-US" sz="2800" dirty="0"/>
              </a:p>
            </p:txBody>
          </p:sp>
          <p:sp>
            <p:nvSpPr>
              <p:cNvPr id="7198" name="Line 15"/>
              <p:cNvSpPr>
                <a:spLocks noChangeShapeType="1"/>
              </p:cNvSpPr>
              <p:nvPr/>
            </p:nvSpPr>
            <p:spPr bwMode="auto">
              <a:xfrm>
                <a:off x="2880" y="144"/>
                <a:ext cx="0" cy="419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Line 16"/>
              <p:cNvSpPr>
                <a:spLocks noChangeShapeType="1"/>
              </p:cNvSpPr>
              <p:nvPr/>
            </p:nvSpPr>
            <p:spPr bwMode="auto">
              <a:xfrm>
                <a:off x="288" y="801"/>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0" name="Line 17"/>
              <p:cNvSpPr>
                <a:spLocks noChangeShapeType="1"/>
              </p:cNvSpPr>
              <p:nvPr/>
            </p:nvSpPr>
            <p:spPr bwMode="auto">
              <a:xfrm>
                <a:off x="288" y="1658"/>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1" name="Line 18"/>
              <p:cNvSpPr>
                <a:spLocks noChangeShapeType="1"/>
              </p:cNvSpPr>
              <p:nvPr/>
            </p:nvSpPr>
            <p:spPr bwMode="auto">
              <a:xfrm>
                <a:off x="288" y="2284"/>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2" name="Line 19"/>
              <p:cNvSpPr>
                <a:spLocks noChangeShapeType="1"/>
              </p:cNvSpPr>
              <p:nvPr/>
            </p:nvSpPr>
            <p:spPr bwMode="auto">
              <a:xfrm>
                <a:off x="288" y="3187"/>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3" name="Line 20"/>
              <p:cNvSpPr>
                <a:spLocks noChangeShapeType="1"/>
              </p:cNvSpPr>
              <p:nvPr/>
            </p:nvSpPr>
            <p:spPr bwMode="auto">
              <a:xfrm>
                <a:off x="288" y="3744"/>
                <a:ext cx="518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4" name="Line 21"/>
              <p:cNvSpPr>
                <a:spLocks noChangeShapeType="1"/>
              </p:cNvSpPr>
              <p:nvPr/>
            </p:nvSpPr>
            <p:spPr bwMode="auto">
              <a:xfrm>
                <a:off x="288" y="144"/>
                <a:ext cx="0" cy="419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5" name="Line 22"/>
              <p:cNvSpPr>
                <a:spLocks noChangeShapeType="1"/>
              </p:cNvSpPr>
              <p:nvPr/>
            </p:nvSpPr>
            <p:spPr bwMode="auto">
              <a:xfrm>
                <a:off x="5472" y="144"/>
                <a:ext cx="0" cy="419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6" name="Line 23"/>
              <p:cNvSpPr>
                <a:spLocks noChangeShapeType="1"/>
              </p:cNvSpPr>
              <p:nvPr/>
            </p:nvSpPr>
            <p:spPr bwMode="auto">
              <a:xfrm>
                <a:off x="288" y="144"/>
                <a:ext cx="5184"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7" name="Line 24"/>
              <p:cNvSpPr>
                <a:spLocks noChangeShapeType="1"/>
              </p:cNvSpPr>
              <p:nvPr/>
            </p:nvSpPr>
            <p:spPr bwMode="auto">
              <a:xfrm>
                <a:off x="288" y="4337"/>
                <a:ext cx="5184"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7174" name="Picture 29" descr="https://www.dea.gov/pr/multimedia-library/image-gallery/k2_spic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210"/>
              <a:ext cx="720"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0" descr="synthetic mariju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 y="255"/>
              <a:ext cx="907"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8" y="346"/>
              <a:ext cx="817"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 descr="C:\Users\Russell\Pictures\Ivory-Wave-bath-salts-leg-0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816"/>
              <a:ext cx="1089"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40" descr="Резултат слика за DEA phenethylamines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1680"/>
              <a:ext cx="778"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4" descr="tumblr_m6t73qLaEn1rn5pu7o1_5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1680"/>
              <a:ext cx="1360"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51" descr="https://www.dea.gov/pr/multimedia-library/image-gallery/fentanyl/HEROIN%20FENTANY%20PILL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 y="2387"/>
              <a:ext cx="1044"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 y="3113"/>
              <a:ext cx="816"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82" name="Picture 4" descr="tumblr_nnz5rk0nxW1t86oaco1_5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 y="3730"/>
              <a:ext cx="907"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64" descr="Резултат слика за lsd blotter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 y="3745"/>
              <a:ext cx="998"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67" descr="Резултат слика за synthetic opioids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4" y="2387"/>
              <a:ext cx="1315"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68" descr="Сродна слика"/>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36" y="816"/>
              <a:ext cx="1270"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10" name="Text Box 42"/>
          <p:cNvSpPr txBox="1">
            <a:spLocks noChangeArrowheads="1"/>
          </p:cNvSpPr>
          <p:nvPr/>
        </p:nvSpPr>
        <p:spPr bwMode="auto">
          <a:xfrm>
            <a:off x="1789113" y="762000"/>
            <a:ext cx="45717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altLang="en-US" sz="3200" dirty="0">
                <a:solidFill>
                  <a:srgbClr val="FF0000"/>
                </a:solidFill>
                <a:effectLst>
                  <a:outerShdw blurRad="38100" dist="38100" dir="2700000" algn="tl">
                    <a:srgbClr val="C0C0C0"/>
                  </a:outerShdw>
                </a:effectLst>
              </a:rPr>
              <a:t>N</a:t>
            </a:r>
          </a:p>
          <a:p>
            <a:pPr>
              <a:defRPr/>
            </a:pPr>
            <a:r>
              <a:rPr lang="pt-BR" altLang="en-US" sz="3200" dirty="0">
                <a:solidFill>
                  <a:srgbClr val="FF0000"/>
                </a:solidFill>
                <a:effectLst>
                  <a:outerShdw blurRad="38100" dist="38100" dir="2700000" algn="tl">
                    <a:srgbClr val="C0C0C0"/>
                  </a:outerShdw>
                </a:effectLst>
              </a:rPr>
              <a:t>O</a:t>
            </a:r>
          </a:p>
          <a:p>
            <a:pPr>
              <a:defRPr/>
            </a:pPr>
            <a:r>
              <a:rPr lang="pt-BR" altLang="en-US" sz="3200" dirty="0">
                <a:solidFill>
                  <a:srgbClr val="FF0000"/>
                </a:solidFill>
                <a:effectLst>
                  <a:outerShdw blurRad="38100" dist="38100" dir="2700000" algn="tl">
                    <a:srgbClr val="C0C0C0"/>
                  </a:outerShdw>
                </a:effectLst>
              </a:rPr>
              <a:t>V</a:t>
            </a:r>
          </a:p>
          <a:p>
            <a:pPr>
              <a:defRPr/>
            </a:pPr>
            <a:r>
              <a:rPr lang="pt-BR" altLang="en-US" sz="3200" dirty="0">
                <a:solidFill>
                  <a:srgbClr val="FF0000"/>
                </a:solidFill>
                <a:effectLst>
                  <a:outerShdw blurRad="38100" dist="38100" dir="2700000" algn="tl">
                    <a:srgbClr val="C0C0C0"/>
                  </a:outerShdw>
                </a:effectLst>
              </a:rPr>
              <a:t>E</a:t>
            </a:r>
          </a:p>
          <a:p>
            <a:pPr>
              <a:defRPr/>
            </a:pPr>
            <a:endParaRPr lang="pt-BR" altLang="en-US" sz="3200" dirty="0">
              <a:solidFill>
                <a:srgbClr val="FF0000"/>
              </a:solidFill>
              <a:effectLst>
                <a:outerShdw blurRad="38100" dist="38100" dir="2700000" algn="tl">
                  <a:srgbClr val="C0C0C0"/>
                </a:outerShdw>
              </a:effectLst>
            </a:endParaRPr>
          </a:p>
          <a:p>
            <a:pPr>
              <a:defRPr/>
            </a:pPr>
            <a:endParaRPr lang="pt-BR" altLang="en-US" sz="3200" dirty="0">
              <a:solidFill>
                <a:srgbClr val="FF0000"/>
              </a:solidFill>
              <a:effectLst>
                <a:outerShdw blurRad="38100" dist="38100" dir="2700000" algn="tl">
                  <a:srgbClr val="C0C0C0"/>
                </a:outerShdw>
              </a:effectLst>
            </a:endParaRPr>
          </a:p>
          <a:p>
            <a:pPr>
              <a:defRPr/>
            </a:pPr>
            <a:r>
              <a:rPr lang="pt-BR" altLang="en-US" sz="3200" dirty="0">
                <a:solidFill>
                  <a:srgbClr val="FF0000"/>
                </a:solidFill>
                <a:effectLst>
                  <a:outerShdw blurRad="38100" dist="38100" dir="2700000" algn="tl">
                    <a:srgbClr val="C0C0C0"/>
                  </a:outerShdw>
                </a:effectLst>
              </a:rPr>
              <a:t>D</a:t>
            </a:r>
          </a:p>
          <a:p>
            <a:pPr>
              <a:defRPr/>
            </a:pPr>
            <a:r>
              <a:rPr lang="pt-BR" altLang="en-US" sz="3200" dirty="0">
                <a:solidFill>
                  <a:srgbClr val="FF0000"/>
                </a:solidFill>
                <a:effectLst>
                  <a:outerShdw blurRad="38100" dist="38100" dir="2700000" algn="tl">
                    <a:srgbClr val="C0C0C0"/>
                  </a:outerShdw>
                </a:effectLst>
              </a:rPr>
              <a:t>R</a:t>
            </a:r>
          </a:p>
          <a:p>
            <a:pPr>
              <a:defRPr/>
            </a:pPr>
            <a:r>
              <a:rPr lang="pt-BR" altLang="en-US" sz="3200" dirty="0">
                <a:solidFill>
                  <a:srgbClr val="FF0000"/>
                </a:solidFill>
                <a:effectLst>
                  <a:outerShdw blurRad="38100" dist="38100" dir="2700000" algn="tl">
                    <a:srgbClr val="C0C0C0"/>
                  </a:outerShdw>
                </a:effectLst>
              </a:rPr>
              <a:t>O</a:t>
            </a:r>
          </a:p>
          <a:p>
            <a:pPr>
              <a:defRPr/>
            </a:pPr>
            <a:r>
              <a:rPr lang="pt-BR" altLang="en-US" sz="3200" dirty="0">
                <a:solidFill>
                  <a:srgbClr val="FF0000"/>
                </a:solidFill>
                <a:effectLst>
                  <a:outerShdw blurRad="38100" dist="38100" dir="2700000" algn="tl">
                    <a:srgbClr val="C0C0C0"/>
                  </a:outerShdw>
                </a:effectLst>
              </a:rPr>
              <a:t>G</a:t>
            </a:r>
          </a:p>
          <a:p>
            <a:pPr>
              <a:defRPr/>
            </a:pPr>
            <a:r>
              <a:rPr lang="pt-BR" altLang="en-US" sz="3200" dirty="0">
                <a:solidFill>
                  <a:srgbClr val="FF0000"/>
                </a:solidFill>
                <a:effectLst>
                  <a:outerShdw blurRad="38100" dist="38100" dir="2700000" algn="tl">
                    <a:srgbClr val="C0C0C0"/>
                  </a:outerShdw>
                </a:effectLst>
              </a:rPr>
              <a:t>E</a:t>
            </a:r>
          </a:p>
        </p:txBody>
      </p:sp>
      <p:sp>
        <p:nvSpPr>
          <p:cNvPr id="59431" name="Text Box 39"/>
          <p:cNvSpPr txBox="1">
            <a:spLocks noChangeArrowheads="1"/>
          </p:cNvSpPr>
          <p:nvPr/>
        </p:nvSpPr>
        <p:spPr bwMode="auto">
          <a:xfrm>
            <a:off x="2362200" y="1539876"/>
            <a:ext cx="4267200" cy="5324535"/>
          </a:xfrm>
          <a:prstGeom prst="rect">
            <a:avLst/>
          </a:prstGeom>
          <a:solidFill>
            <a:schemeClr val="bg1">
              <a:alpha val="92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2000" dirty="0" err="1">
                <a:solidFill>
                  <a:srgbClr val="FF0000"/>
                </a:solidFill>
                <a:effectLst>
                  <a:outerShdw blurRad="38100" dist="38100" dir="2700000" algn="tl">
                    <a:srgbClr val="C0C0C0"/>
                  </a:outerShdw>
                </a:effectLst>
              </a:rPr>
              <a:t>Šta</a:t>
            </a:r>
            <a:r>
              <a:rPr lang="en-US" altLang="en-US" sz="2000" dirty="0">
                <a:solidFill>
                  <a:srgbClr val="FF0000"/>
                </a:solidFill>
                <a:effectLst>
                  <a:outerShdw blurRad="38100" dist="38100" dir="2700000" algn="tl">
                    <a:srgbClr val="C0C0C0"/>
                  </a:outerShdw>
                </a:effectLst>
              </a:rPr>
              <a:t> je </a:t>
            </a:r>
            <a:r>
              <a:rPr lang="en-US" altLang="en-US" sz="2000" dirty="0" err="1">
                <a:solidFill>
                  <a:srgbClr val="FF0000"/>
                </a:solidFill>
                <a:effectLst>
                  <a:outerShdw blurRad="38100" dist="38100" dir="2700000" algn="tl">
                    <a:srgbClr val="C0C0C0"/>
                  </a:outerShdw>
                </a:effectLst>
              </a:rPr>
              <a:t>tu</a:t>
            </a:r>
            <a:r>
              <a:rPr lang="en-US" altLang="en-US" sz="2000" dirty="0">
                <a:solidFill>
                  <a:srgbClr val="FF0000"/>
                </a:solidFill>
                <a:effectLst>
                  <a:outerShdw blurRad="38100" dist="38100" dir="2700000" algn="tl">
                    <a:srgbClr val="C0C0C0"/>
                  </a:outerShdw>
                </a:effectLst>
              </a:rPr>
              <a:t> novo?</a:t>
            </a:r>
          </a:p>
          <a:p>
            <a:pPr algn="ctr" eaLnBrk="1" hangingPunct="1">
              <a:spcBef>
                <a:spcPct val="50000"/>
              </a:spcBef>
              <a:defRPr/>
            </a:pPr>
            <a:r>
              <a:rPr lang="en-US" altLang="en-US" sz="2000" dirty="0">
                <a:solidFill>
                  <a:srgbClr val="FF0000"/>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Stotine</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vrsta</a:t>
            </a:r>
            <a:r>
              <a:rPr lang="en-US" altLang="en-US" sz="2000" dirty="0">
                <a:solidFill>
                  <a:schemeClr val="accent5">
                    <a:lumMod val="50000"/>
                  </a:schemeClr>
                </a:solidFill>
                <a:effectLst>
                  <a:outerShdw blurRad="38100" dist="38100" dir="2700000" algn="tl">
                    <a:srgbClr val="C0C0C0"/>
                  </a:outerShdw>
                </a:effectLst>
              </a:rPr>
              <a:t>                            (u EU &gt;670 PAKS; u </a:t>
            </a:r>
            <a:r>
              <a:rPr lang="en-US" altLang="en-US" sz="2000" dirty="0" err="1">
                <a:solidFill>
                  <a:schemeClr val="accent5">
                    <a:lumMod val="50000"/>
                  </a:schemeClr>
                </a:solidFill>
                <a:effectLst>
                  <a:outerShdw blurRad="38100" dist="38100" dir="2700000" algn="tl">
                    <a:srgbClr val="C0C0C0"/>
                  </a:outerShdw>
                </a:effectLst>
              </a:rPr>
              <a:t>Srbiji</a:t>
            </a:r>
            <a:r>
              <a:rPr lang="en-US" altLang="en-US" sz="2000" dirty="0">
                <a:solidFill>
                  <a:schemeClr val="accent5">
                    <a:lumMod val="50000"/>
                  </a:schemeClr>
                </a:solidFill>
                <a:effectLst>
                  <a:outerShdw blurRad="38100" dist="38100" dir="2700000" algn="tl">
                    <a:srgbClr val="C0C0C0"/>
                  </a:outerShdw>
                </a:effectLst>
              </a:rPr>
              <a:t> &gt;450);</a:t>
            </a:r>
          </a:p>
          <a:p>
            <a:pPr algn="ctr" eaLnBrk="1" hangingPunct="1">
              <a:spcBef>
                <a:spcPct val="50000"/>
              </a:spcBef>
              <a:defRPr/>
            </a:pP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Neke</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vrste</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još</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nisu</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na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Spisku</a:t>
            </a:r>
            <a:r>
              <a:rPr lang="en-US" altLang="en-US" sz="2000" dirty="0">
                <a:solidFill>
                  <a:schemeClr val="accent5">
                    <a:lumMod val="50000"/>
                  </a:schemeClr>
                </a:solidFill>
                <a:effectLst>
                  <a:outerShdw blurRad="38100" dist="38100" dir="2700000" algn="tl">
                    <a:srgbClr val="C0C0C0"/>
                  </a:outerShdw>
                </a:effectLst>
              </a:rPr>
              <a:t> PAKS </a:t>
            </a:r>
            <a:r>
              <a:rPr lang="en-US" altLang="en-US" sz="2000" dirty="0" err="1">
                <a:solidFill>
                  <a:schemeClr val="accent5">
                    <a:lumMod val="50000"/>
                  </a:schemeClr>
                </a:solidFill>
                <a:effectLst>
                  <a:outerShdw blurRad="38100" dist="38100" dir="2700000" algn="tl">
                    <a:srgbClr val="C0C0C0"/>
                  </a:outerShdw>
                </a:effectLst>
              </a:rPr>
              <a:t>ali</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postoje</a:t>
            </a:r>
            <a:r>
              <a:rPr lang="en-US" altLang="en-US" sz="2000" dirty="0">
                <a:solidFill>
                  <a:schemeClr val="accent5">
                    <a:lumMod val="50000"/>
                  </a:schemeClr>
                </a:solidFill>
                <a:effectLst>
                  <a:outerShdw blurRad="38100" dist="38100" dir="2700000" algn="tl">
                    <a:srgbClr val="C0C0C0"/>
                  </a:outerShdw>
                </a:effectLst>
              </a:rPr>
              <a:t> u </a:t>
            </a:r>
            <a:r>
              <a:rPr lang="en-US" altLang="en-US" sz="2000" dirty="0" err="1">
                <a:solidFill>
                  <a:schemeClr val="accent5">
                    <a:lumMod val="50000"/>
                  </a:schemeClr>
                </a:solidFill>
                <a:effectLst>
                  <a:outerShdw blurRad="38100" dist="38100" dir="2700000" algn="tl">
                    <a:srgbClr val="C0C0C0"/>
                  </a:outerShdw>
                </a:effectLst>
              </a:rPr>
              <a:t>sistemu</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ranog</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upozorenja</a:t>
            </a:r>
            <a:r>
              <a:rPr lang="en-US" altLang="en-US" sz="2000" dirty="0">
                <a:solidFill>
                  <a:schemeClr val="accent5">
                    <a:lumMod val="50000"/>
                  </a:schemeClr>
                </a:solidFill>
                <a:effectLst>
                  <a:outerShdw blurRad="38100" dist="38100" dir="2700000" algn="tl">
                    <a:srgbClr val="C0C0C0"/>
                  </a:outerShdw>
                </a:effectLst>
              </a:rPr>
              <a:t> EU;</a:t>
            </a:r>
          </a:p>
          <a:p>
            <a:pPr algn="ctr" eaLnBrk="1" hangingPunct="1">
              <a:spcBef>
                <a:spcPct val="50000"/>
              </a:spcBef>
              <a:defRPr/>
            </a:pP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Delovi</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grama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potrebni</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za</a:t>
            </a:r>
            <a:r>
              <a:rPr lang="en-US" altLang="en-US" sz="2000" dirty="0">
                <a:solidFill>
                  <a:schemeClr val="accent5">
                    <a:lumMod val="50000"/>
                  </a:schemeClr>
                </a:solidFill>
                <a:effectLst>
                  <a:outerShdw blurRad="38100" dist="38100" dir="2700000" algn="tl">
                    <a:srgbClr val="C0C0C0"/>
                  </a:outerShdw>
                </a:effectLst>
              </a:rPr>
              <a:t> 10000 </a:t>
            </a:r>
            <a:r>
              <a:rPr lang="en-US" altLang="en-US" sz="2000" dirty="0" err="1">
                <a:solidFill>
                  <a:schemeClr val="accent5">
                    <a:lumMod val="50000"/>
                  </a:schemeClr>
                </a:solidFill>
                <a:effectLst>
                  <a:outerShdw blurRad="38100" dist="38100" dir="2700000" algn="tl">
                    <a:srgbClr val="C0C0C0"/>
                  </a:outerShdw>
                </a:effectLst>
              </a:rPr>
              <a:t>doza</a:t>
            </a:r>
            <a:r>
              <a:rPr lang="en-US" altLang="en-US" sz="2000" dirty="0">
                <a:solidFill>
                  <a:schemeClr val="accent5">
                    <a:lumMod val="50000"/>
                  </a:schemeClr>
                </a:solidFill>
                <a:effectLst>
                  <a:outerShdw blurRad="38100" dist="38100" dir="2700000" algn="tl">
                    <a:srgbClr val="C0C0C0"/>
                  </a:outerShdw>
                </a:effectLst>
              </a:rPr>
              <a:t>;</a:t>
            </a:r>
          </a:p>
          <a:p>
            <a:pPr algn="ctr" eaLnBrk="1" hangingPunct="1">
              <a:spcBef>
                <a:spcPct val="50000"/>
              </a:spcBef>
              <a:defRPr/>
            </a:pP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Moguća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izloženost</a:t>
            </a:r>
            <a:r>
              <a:rPr lang="en-US" altLang="en-US" sz="2000" dirty="0">
                <a:solidFill>
                  <a:schemeClr val="accent5">
                    <a:lumMod val="50000"/>
                  </a:schemeClr>
                </a:solidFill>
                <a:effectLst>
                  <a:outerShdw blurRad="38100" dist="38100" dir="2700000" algn="tl">
                    <a:srgbClr val="C0C0C0"/>
                  </a:outerShdw>
                </a:effectLst>
              </a:rPr>
              <a:t> bez </a:t>
            </a:r>
            <a:r>
              <a:rPr lang="en-US" altLang="en-US" sz="2000" dirty="0" err="1">
                <a:solidFill>
                  <a:schemeClr val="accent5">
                    <a:lumMod val="50000"/>
                  </a:schemeClr>
                </a:solidFill>
                <a:effectLst>
                  <a:outerShdw blurRad="38100" dist="38100" dir="2700000" algn="tl">
                    <a:srgbClr val="C0C0C0"/>
                  </a:outerShdw>
                </a:effectLst>
              </a:rPr>
              <a:t>znanja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pasivno</a:t>
            </a:r>
            <a:r>
              <a:rPr lang="en-US" altLang="en-US" sz="2000" dirty="0">
                <a:solidFill>
                  <a:schemeClr val="accent5">
                    <a:lumMod val="50000"/>
                  </a:schemeClr>
                </a:solidFill>
                <a:effectLst>
                  <a:outerShdw blurRad="38100" dist="38100" dir="2700000" algn="tl">
                    <a:srgbClr val="C0C0C0"/>
                  </a:outerShdw>
                </a:effectLst>
              </a:rPr>
              <a:t>);</a:t>
            </a:r>
          </a:p>
          <a:p>
            <a:pPr algn="ctr" eaLnBrk="1" hangingPunct="1">
              <a:spcBef>
                <a:spcPct val="50000"/>
              </a:spcBef>
              <a:defRPr/>
            </a:pP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Samo</a:t>
            </a:r>
            <a:r>
              <a:rPr lang="en-US" altLang="en-US" sz="2000" dirty="0">
                <a:solidFill>
                  <a:schemeClr val="accent5">
                    <a:lumMod val="50000"/>
                  </a:schemeClr>
                </a:solidFill>
                <a:effectLst>
                  <a:outerShdw blurRad="38100" dist="38100" dir="2700000" algn="tl">
                    <a:srgbClr val="C0C0C0"/>
                  </a:outerShdw>
                </a:effectLst>
              </a:rPr>
              <a:t> 1 </a:t>
            </a:r>
            <a:r>
              <a:rPr lang="en-US" altLang="en-US" sz="2000" dirty="0" err="1">
                <a:solidFill>
                  <a:schemeClr val="accent5">
                    <a:lumMod val="50000"/>
                  </a:schemeClr>
                </a:solidFill>
                <a:effectLst>
                  <a:outerShdw blurRad="38100" dist="38100" dir="2700000" algn="tl">
                    <a:srgbClr val="C0C0C0"/>
                  </a:outerShdw>
                </a:effectLst>
              </a:rPr>
              <a:t>doza</a:t>
            </a:r>
            <a:r>
              <a:rPr lang="en-US" altLang="en-US" sz="2000" dirty="0">
                <a:solidFill>
                  <a:schemeClr val="accent5">
                    <a:lumMod val="50000"/>
                  </a:schemeClr>
                </a:solidFill>
                <a:effectLst>
                  <a:outerShdw blurRad="38100" dist="38100" dir="2700000" algn="tl">
                    <a:srgbClr val="C0C0C0"/>
                  </a:outerShdw>
                </a:effectLst>
              </a:rPr>
              <a:t> – </a:t>
            </a:r>
            <a:r>
              <a:rPr lang="en-US" altLang="en-US" sz="2000" dirty="0" err="1">
                <a:solidFill>
                  <a:schemeClr val="accent5">
                    <a:lumMod val="50000"/>
                  </a:schemeClr>
                </a:solidFill>
                <a:effectLst>
                  <a:outerShdw blurRad="38100" dist="38100" dir="2700000" algn="tl">
                    <a:srgbClr val="C0C0C0"/>
                  </a:outerShdw>
                </a:effectLst>
              </a:rPr>
              <a:t>moguće</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fatalna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nema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standarda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sastava</a:t>
            </a:r>
            <a:r>
              <a:rPr lang="en-US" altLang="en-US" sz="2000" dirty="0">
                <a:solidFill>
                  <a:schemeClr val="accent5">
                    <a:lumMod val="50000"/>
                  </a:schemeClr>
                </a:solidFill>
                <a:effectLst>
                  <a:outerShdw blurRad="38100" dist="38100" dir="2700000" algn="tl">
                    <a:srgbClr val="C0C0C0"/>
                  </a:outerShdw>
                </a:effectLst>
              </a:rPr>
              <a:t>);</a:t>
            </a:r>
          </a:p>
          <a:p>
            <a:pPr algn="ctr" eaLnBrk="1" hangingPunct="1">
              <a:spcBef>
                <a:spcPct val="50000"/>
              </a:spcBef>
              <a:defRPr/>
            </a:pP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Klinička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slika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intoksikacije</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neretko</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nepoznata</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ili</a:t>
            </a:r>
            <a:r>
              <a:rPr lang="en-US" altLang="en-US" sz="2000" dirty="0">
                <a:solidFill>
                  <a:schemeClr val="accent5">
                    <a:lumMod val="50000"/>
                  </a:schemeClr>
                </a:solidFill>
                <a:effectLst>
                  <a:outerShdw blurRad="38100" dist="38100" dir="2700000" algn="tl">
                    <a:srgbClr val="C0C0C0"/>
                  </a:outerShdw>
                </a:effectLst>
              </a:rPr>
              <a:t> </a:t>
            </a:r>
            <a:r>
              <a:rPr lang="en-US" altLang="en-US" sz="2000" dirty="0" err="1">
                <a:solidFill>
                  <a:schemeClr val="accent5">
                    <a:lumMod val="50000"/>
                  </a:schemeClr>
                </a:solidFill>
                <a:effectLst>
                  <a:outerShdw blurRad="38100" dist="38100" dir="2700000" algn="tl">
                    <a:srgbClr val="C0C0C0"/>
                  </a:outerShdw>
                </a:effectLst>
              </a:rPr>
              <a:t>bizarna</a:t>
            </a:r>
            <a:r>
              <a:rPr lang="en-US" altLang="en-US" sz="2000" dirty="0">
                <a:solidFill>
                  <a:schemeClr val="accent5">
                    <a:lumMod val="50000"/>
                  </a:schemeClr>
                </a:solidFill>
                <a:effectLst>
                  <a:outerShdw blurRad="38100" dist="38100" dir="2700000" algn="tl">
                    <a:srgbClr val="C0C0C0"/>
                  </a:outerShdw>
                </a:effectLst>
              </a:rPr>
              <a:t>.</a:t>
            </a:r>
          </a:p>
        </p:txBody>
      </p:sp>
    </p:spTree>
    <p:extLst>
      <p:ext uri="{BB962C8B-B14F-4D97-AF65-F5344CB8AC3E}">
        <p14:creationId xmlns:p14="http://schemas.microsoft.com/office/powerpoint/2010/main" val="1048414527"/>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5000"/>
                                  </p:stCondLst>
                                  <p:childTnLst>
                                    <p:set>
                                      <p:cBhvr>
                                        <p:cTn id="6" dur="1" fill="hold">
                                          <p:stCondLst>
                                            <p:cond delay="0"/>
                                          </p:stCondLst>
                                        </p:cTn>
                                        <p:tgtEl>
                                          <p:spTgt spid="59431"/>
                                        </p:tgtEl>
                                        <p:attrNameLst>
                                          <p:attrName>style.visibility</p:attrName>
                                        </p:attrNameLst>
                                      </p:cBhvr>
                                      <p:to>
                                        <p:strVal val="visible"/>
                                      </p:to>
                                    </p:set>
                                    <p:animEffect transition="in" filter="circle(in)">
                                      <p:cBhvr>
                                        <p:cTn id="7" dur="2000"/>
                                        <p:tgtEl>
                                          <p:spTgt spid="59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isällön paikkamerkki 2"/>
          <p:cNvSpPr>
            <a:spLocks noGrp="1"/>
          </p:cNvSpPr>
          <p:nvPr>
            <p:ph idx="4294967295"/>
          </p:nvPr>
        </p:nvSpPr>
        <p:spPr>
          <a:xfrm>
            <a:off x="1371600" y="1739262"/>
            <a:ext cx="8856662" cy="2133600"/>
          </a:xfrm>
        </p:spPr>
        <p:txBody>
          <a:bodyPr/>
          <a:lstStyle/>
          <a:p>
            <a:pPr marL="0" indent="0" eaLnBrk="1" hangingPunct="1"/>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Duvanski</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proizvodi</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nisu</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obična</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roba</a:t>
            </a:r>
            <a:r>
              <a:rPr lang="en-US" altLang="fi-FI" sz="3600" dirty="0">
                <a:latin typeface="Arial" panose="020B0604020202020204" pitchFamily="34" charset="0"/>
                <a:cs typeface="Arial" panose="020B0604020202020204" pitchFamily="34" charset="0"/>
              </a:rPr>
              <a:t> </a:t>
            </a:r>
          </a:p>
          <a:p>
            <a:pPr marL="0" indent="0" eaLnBrk="1" hangingPunct="1"/>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Duvanski</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proizvodi</a:t>
            </a:r>
            <a:r>
              <a:rPr lang="en-US" altLang="fi-FI" sz="3600" dirty="0">
                <a:latin typeface="Arial" panose="020B0604020202020204" pitchFamily="34" charset="0"/>
                <a:cs typeface="Arial" panose="020B0604020202020204" pitchFamily="34" charset="0"/>
              </a:rPr>
              <a:t> se u </a:t>
            </a:r>
            <a:r>
              <a:rPr lang="en-US" altLang="fi-FI" sz="3600" dirty="0" err="1">
                <a:latin typeface="Arial" panose="020B0604020202020204" pitchFamily="34" charset="0"/>
                <a:cs typeface="Arial" panose="020B0604020202020204" pitchFamily="34" charset="0"/>
              </a:rPr>
              <a:t>potpunosti</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mogu</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porediti</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sa</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toksičnim</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agensima</a:t>
            </a:r>
            <a:endParaRPr lang="en-US" altLang="fi-FI" sz="3600" dirty="0">
              <a:latin typeface="Arial" panose="020B0604020202020204" pitchFamily="34" charset="0"/>
              <a:cs typeface="Arial" panose="020B0604020202020204" pitchFamily="34" charset="0"/>
            </a:endParaRPr>
          </a:p>
          <a:p>
            <a:pPr marL="0" indent="0" eaLnBrk="1" hangingPunct="1"/>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Radi</a:t>
            </a:r>
            <a:r>
              <a:rPr lang="en-US" altLang="fi-FI" sz="3600" dirty="0">
                <a:latin typeface="Arial" panose="020B0604020202020204" pitchFamily="34" charset="0"/>
                <a:cs typeface="Arial" panose="020B0604020202020204" pitchFamily="34" charset="0"/>
              </a:rPr>
              <a:t> se o </a:t>
            </a:r>
            <a:r>
              <a:rPr lang="en-US" altLang="fi-FI" sz="3600" dirty="0" err="1">
                <a:latin typeface="Arial" panose="020B0604020202020204" pitchFamily="34" charset="0"/>
                <a:cs typeface="Arial" panose="020B0604020202020204" pitchFamily="34" charset="0"/>
              </a:rPr>
              <a:t>industrijski</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stvorenoj</a:t>
            </a:r>
            <a:r>
              <a:rPr lang="en-US" altLang="fi-FI" sz="3600" dirty="0">
                <a:latin typeface="Arial" panose="020B0604020202020204" pitchFamily="34" charset="0"/>
                <a:cs typeface="Arial" panose="020B0604020202020204" pitchFamily="34" charset="0"/>
              </a:rPr>
              <a:t> </a:t>
            </a:r>
            <a:r>
              <a:rPr lang="en-US" altLang="fi-FI" sz="3600" dirty="0" err="1">
                <a:latin typeface="Arial" panose="020B0604020202020204" pitchFamily="34" charset="0"/>
                <a:cs typeface="Arial" panose="020B0604020202020204" pitchFamily="34" charset="0"/>
              </a:rPr>
              <a:t>epidemiji</a:t>
            </a:r>
            <a:endParaRPr lang="en-US" altLang="fi-FI" sz="3600" dirty="0">
              <a:latin typeface="Arial" panose="020B0604020202020204" pitchFamily="34" charset="0"/>
              <a:cs typeface="Arial" panose="020B0604020202020204" pitchFamily="34" charset="0"/>
            </a:endParaRPr>
          </a:p>
        </p:txBody>
      </p:sp>
      <p:sp>
        <p:nvSpPr>
          <p:cNvPr id="45059" name="Tekstiruutu 1"/>
          <p:cNvSpPr txBox="1">
            <a:spLocks noChangeArrowheads="1"/>
          </p:cNvSpPr>
          <p:nvPr/>
        </p:nvSpPr>
        <p:spPr bwMode="auto">
          <a:xfrm>
            <a:off x="1190728" y="276761"/>
            <a:ext cx="988649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sz="4000" b="1" dirty="0">
                <a:solidFill>
                  <a:srgbClr val="FF0000"/>
                </a:solidFill>
              </a:rPr>
              <a:t>NEMA MINIMALNO BEZBEDNE DOZE IZLOŽENOSTI DUVANSKOM DIMU</a:t>
            </a:r>
          </a:p>
        </p:txBody>
      </p:sp>
      <p:pic>
        <p:nvPicPr>
          <p:cNvPr id="55300" name="Picture 5" descr="passive-smoking-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169" y="4265971"/>
            <a:ext cx="3201987"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3" descr="smoking_he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251223"/>
            <a:ext cx="2352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83483"/>
            <a:ext cx="4551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975820"/>
      </p:ext>
    </p:extLst>
  </p:cSld>
  <p:clrMapOvr>
    <a:masterClrMapping/>
  </p:clrMapOvr>
  <p:transition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371600" y="228600"/>
            <a:ext cx="5329238" cy="863600"/>
          </a:xfrm>
        </p:spPr>
        <p:txBody>
          <a:bodyPr/>
          <a:lstStyle/>
          <a:p>
            <a:pPr eaLnBrk="1" hangingPunct="1"/>
            <a:r>
              <a:rPr lang="sr-Latn-RS" altLang="en-US" b="1" dirty="0" smtClean="0">
                <a:solidFill>
                  <a:srgbClr val="000066"/>
                </a:solidFill>
                <a:latin typeface="Arial" panose="020B0604020202020204" pitchFamily="34" charset="0"/>
                <a:cs typeface="Arial" panose="020B0604020202020204" pitchFamily="34" charset="0"/>
              </a:rPr>
              <a:t>Verovali ili ne</a:t>
            </a:r>
            <a:r>
              <a:rPr lang="sr-Cyrl-CS" altLang="en-US" b="1" dirty="0" smtClean="0">
                <a:solidFill>
                  <a:srgbClr val="000066"/>
                </a:solidFill>
                <a:latin typeface="Arial" panose="020B0604020202020204" pitchFamily="34" charset="0"/>
                <a:cs typeface="Arial" panose="020B0604020202020204" pitchFamily="34" charset="0"/>
              </a:rPr>
              <a:t>:</a:t>
            </a:r>
            <a:endParaRPr lang="en-US" altLang="en-US" b="1" dirty="0" smtClean="0">
              <a:solidFill>
                <a:srgbClr val="000066"/>
              </a:solidFill>
              <a:latin typeface="Arial" panose="020B0604020202020204" pitchFamily="34" charset="0"/>
              <a:cs typeface="Arial" panose="020B0604020202020204" pitchFamily="34" charset="0"/>
            </a:endParaRPr>
          </a:p>
        </p:txBody>
      </p:sp>
      <p:sp>
        <p:nvSpPr>
          <p:cNvPr id="73731" name="Rectangle 3"/>
          <p:cNvSpPr>
            <a:spLocks noGrp="1" noChangeArrowheads="1"/>
          </p:cNvSpPr>
          <p:nvPr>
            <p:ph type="body" idx="4294967295"/>
          </p:nvPr>
        </p:nvSpPr>
        <p:spPr>
          <a:xfrm>
            <a:off x="1666160" y="2653664"/>
            <a:ext cx="8928100" cy="1382713"/>
          </a:xfrm>
        </p:spPr>
        <p:txBody>
          <a:bodyPr/>
          <a:lstStyle/>
          <a:p>
            <a:pPr eaLnBrk="1" hangingPunct="1">
              <a:defRPr/>
            </a:pPr>
            <a:r>
              <a:rPr lang="en-US" sz="2400" b="1" dirty="0" err="1">
                <a:solidFill>
                  <a:srgbClr val="000066"/>
                </a:solidFill>
                <a:latin typeface="Arial" panose="020B0604020202020204" pitchFamily="34" charset="0"/>
                <a:cs typeface="Arial" panose="020B0604020202020204" pitchFamily="34" charset="0"/>
              </a:rPr>
              <a:t>Svake</a:t>
            </a:r>
            <a:r>
              <a:rPr lang="en-US" sz="2400" b="1" dirty="0">
                <a:solidFill>
                  <a:srgbClr val="000066"/>
                </a:solidFill>
                <a:latin typeface="Arial" panose="020B0604020202020204" pitchFamily="34" charset="0"/>
                <a:cs typeface="Arial" panose="020B0604020202020204" pitchFamily="34" charset="0"/>
              </a:rPr>
              <a:t> </a:t>
            </a:r>
            <a:r>
              <a:rPr lang="en-US" sz="2400" b="1" dirty="0" err="1">
                <a:solidFill>
                  <a:srgbClr val="000066"/>
                </a:solidFill>
                <a:latin typeface="Arial" panose="020B0604020202020204" pitchFamily="34" charset="0"/>
                <a:cs typeface="Arial" panose="020B0604020202020204" pitchFamily="34" charset="0"/>
              </a:rPr>
              <a:t>godine</a:t>
            </a:r>
            <a:r>
              <a:rPr lang="en-US" sz="2400" b="1" dirty="0">
                <a:solidFill>
                  <a:srgbClr val="000066"/>
                </a:solidFill>
                <a:latin typeface="Arial" panose="020B0604020202020204" pitchFamily="34" charset="0"/>
                <a:cs typeface="Arial" panose="020B0604020202020204" pitchFamily="34" charset="0"/>
              </a:rPr>
              <a:t> 5 </a:t>
            </a:r>
            <a:r>
              <a:rPr lang="en-US" sz="2400" b="1" dirty="0" err="1">
                <a:solidFill>
                  <a:srgbClr val="000066"/>
                </a:solidFill>
                <a:latin typeface="Arial" panose="020B0604020202020204" pitchFamily="34" charset="0"/>
                <a:cs typeface="Arial" panose="020B0604020202020204" pitchFamily="34" charset="0"/>
              </a:rPr>
              <a:t>miliona</a:t>
            </a:r>
            <a:r>
              <a:rPr lang="en-US" sz="2400" b="1" dirty="0">
                <a:solidFill>
                  <a:srgbClr val="000066"/>
                </a:solidFill>
                <a:latin typeface="Arial" panose="020B0604020202020204" pitchFamily="34" charset="0"/>
                <a:cs typeface="Arial" panose="020B0604020202020204" pitchFamily="34" charset="0"/>
              </a:rPr>
              <a:t> </a:t>
            </a:r>
            <a:r>
              <a:rPr lang="en-US" sz="2400" b="1" dirty="0" err="1">
                <a:solidFill>
                  <a:srgbClr val="000066"/>
                </a:solidFill>
                <a:latin typeface="Arial" panose="020B0604020202020204" pitchFamily="34" charset="0"/>
                <a:cs typeface="Arial" panose="020B0604020202020204" pitchFamily="34" charset="0"/>
              </a:rPr>
              <a:t>osoba</a:t>
            </a:r>
            <a:r>
              <a:rPr lang="en-US" sz="2400" b="1" dirty="0">
                <a:solidFill>
                  <a:srgbClr val="000066"/>
                </a:solidFill>
                <a:latin typeface="Arial" panose="020B0604020202020204" pitchFamily="34" charset="0"/>
                <a:cs typeface="Arial" panose="020B0604020202020204" pitchFamily="34" charset="0"/>
              </a:rPr>
              <a:t> u </a:t>
            </a:r>
            <a:r>
              <a:rPr lang="en-US" sz="2400" b="1" dirty="0" err="1">
                <a:solidFill>
                  <a:srgbClr val="000066"/>
                </a:solidFill>
                <a:latin typeface="Arial" panose="020B0604020202020204" pitchFamily="34" charset="0"/>
                <a:cs typeface="Arial" panose="020B0604020202020204" pitchFamily="34" charset="0"/>
              </a:rPr>
              <a:t>svetu</a:t>
            </a:r>
            <a:r>
              <a:rPr lang="en-US" sz="2400" b="1" dirty="0">
                <a:solidFill>
                  <a:srgbClr val="000066"/>
                </a:solidFill>
                <a:latin typeface="Arial" panose="020B0604020202020204" pitchFamily="34" charset="0"/>
                <a:cs typeface="Arial" panose="020B0604020202020204" pitchFamily="34" charset="0"/>
              </a:rPr>
              <a:t> </a:t>
            </a:r>
            <a:r>
              <a:rPr lang="en-US" sz="2400" b="1" dirty="0" err="1">
                <a:solidFill>
                  <a:srgbClr val="000066"/>
                </a:solidFill>
                <a:latin typeface="Arial" panose="020B0604020202020204" pitchFamily="34" charset="0"/>
                <a:cs typeface="Arial" panose="020B0604020202020204" pitchFamily="34" charset="0"/>
              </a:rPr>
              <a:t>umire</a:t>
            </a:r>
            <a:r>
              <a:rPr lang="en-US" sz="2400" b="1" dirty="0">
                <a:solidFill>
                  <a:srgbClr val="000066"/>
                </a:solidFill>
                <a:latin typeface="Arial" panose="020B0604020202020204" pitchFamily="34" charset="0"/>
                <a:cs typeface="Arial" panose="020B0604020202020204" pitchFamily="34" charset="0"/>
              </a:rPr>
              <a:t> od </a:t>
            </a:r>
            <a:r>
              <a:rPr lang="en-US" sz="2400" b="1" dirty="0" err="1">
                <a:solidFill>
                  <a:srgbClr val="000066"/>
                </a:solidFill>
                <a:latin typeface="Arial" panose="020B0604020202020204" pitchFamily="34" charset="0"/>
                <a:cs typeface="Arial" panose="020B0604020202020204" pitchFamily="34" charset="0"/>
              </a:rPr>
              <a:t>posledica</a:t>
            </a:r>
            <a:r>
              <a:rPr lang="en-US" sz="2400" b="1" dirty="0">
                <a:solidFill>
                  <a:srgbClr val="000066"/>
                </a:solidFill>
                <a:latin typeface="Arial" panose="020B0604020202020204" pitchFamily="34" charset="0"/>
                <a:cs typeface="Arial" panose="020B0604020202020204" pitchFamily="34" charset="0"/>
              </a:rPr>
              <a:t> </a:t>
            </a:r>
            <a:r>
              <a:rPr lang="en-US" sz="2400" b="1" dirty="0" err="1">
                <a:solidFill>
                  <a:srgbClr val="000066"/>
                </a:solidFill>
                <a:latin typeface="Arial" panose="020B0604020202020204" pitchFamily="34" charset="0"/>
                <a:cs typeface="Arial" panose="020B0604020202020204" pitchFamily="34" charset="0"/>
              </a:rPr>
              <a:t>pušenja</a:t>
            </a:r>
            <a:r>
              <a:rPr lang="en-US" sz="2400" b="1" dirty="0">
                <a:solidFill>
                  <a:srgbClr val="000066"/>
                </a:solidFill>
                <a:latin typeface="Arial" panose="020B0604020202020204" pitchFamily="34" charset="0"/>
                <a:cs typeface="Arial" panose="020B0604020202020204" pitchFamily="34" charset="0"/>
              </a:rPr>
              <a:t>.</a:t>
            </a:r>
          </a:p>
          <a:p>
            <a:pPr eaLnBrk="1" hangingPunct="1">
              <a:defRPr/>
            </a:pPr>
            <a:r>
              <a:rPr lang="en-US" sz="2400" b="1" dirty="0">
                <a:solidFill>
                  <a:srgbClr val="000066"/>
                </a:solidFill>
                <a:latin typeface="Arial" panose="020B0604020202020204" pitchFamily="34" charset="0"/>
                <a:cs typeface="Arial" panose="020B0604020202020204" pitchFamily="34" charset="0"/>
              </a:rPr>
              <a:t>U 21. </a:t>
            </a:r>
            <a:r>
              <a:rPr lang="en-US" sz="2400" b="1" dirty="0" err="1">
                <a:solidFill>
                  <a:srgbClr val="000066"/>
                </a:solidFill>
                <a:latin typeface="Arial" panose="020B0604020202020204" pitchFamily="34" charset="0"/>
                <a:cs typeface="Arial" panose="020B0604020202020204" pitchFamily="34" charset="0"/>
              </a:rPr>
              <a:t>veku</a:t>
            </a:r>
            <a:r>
              <a:rPr lang="en-US" sz="2400" b="1" dirty="0">
                <a:solidFill>
                  <a:srgbClr val="000066"/>
                </a:solidFill>
                <a:latin typeface="Arial" panose="020B0604020202020204" pitchFamily="34" charset="0"/>
                <a:cs typeface="Arial" panose="020B0604020202020204" pitchFamily="34" charset="0"/>
              </a:rPr>
              <a:t>, </a:t>
            </a:r>
            <a:r>
              <a:rPr lang="en-US" sz="2400" b="1" dirty="0" err="1">
                <a:solidFill>
                  <a:srgbClr val="000066"/>
                </a:solidFill>
                <a:latin typeface="Arial" panose="020B0604020202020204" pitchFamily="34" charset="0"/>
                <a:cs typeface="Arial" panose="020B0604020202020204" pitchFamily="34" charset="0"/>
              </a:rPr>
              <a:t>ovim</a:t>
            </a:r>
            <a:r>
              <a:rPr lang="en-US" sz="2400" b="1" dirty="0">
                <a:solidFill>
                  <a:srgbClr val="000066"/>
                </a:solidFill>
                <a:latin typeface="Arial" panose="020B0604020202020204" pitchFamily="34" charset="0"/>
                <a:cs typeface="Arial" panose="020B0604020202020204" pitchFamily="34" charset="0"/>
              </a:rPr>
              <a:t> </a:t>
            </a:r>
            <a:r>
              <a:rPr lang="en-US" sz="2400" b="1" dirty="0" err="1">
                <a:solidFill>
                  <a:srgbClr val="000066"/>
                </a:solidFill>
                <a:latin typeface="Arial" panose="020B0604020202020204" pitchFamily="34" charset="0"/>
                <a:cs typeface="Arial" panose="020B0604020202020204" pitchFamily="34" charset="0"/>
              </a:rPr>
              <a:t>tempom</a:t>
            </a:r>
            <a:r>
              <a:rPr lang="en-US" sz="2400" b="1" dirty="0">
                <a:solidFill>
                  <a:srgbClr val="000066"/>
                </a:solidFill>
                <a:latin typeface="Arial" panose="020B0604020202020204" pitchFamily="34" charset="0"/>
                <a:cs typeface="Arial" panose="020B0604020202020204" pitchFamily="34" charset="0"/>
              </a:rPr>
              <a:t>, </a:t>
            </a:r>
            <a:r>
              <a:rPr lang="en-US" sz="2400" b="1" dirty="0" err="1">
                <a:solidFill>
                  <a:srgbClr val="000066"/>
                </a:solidFill>
                <a:latin typeface="Arial" panose="020B0604020202020204" pitchFamily="34" charset="0"/>
                <a:cs typeface="Arial" panose="020B0604020202020204" pitchFamily="34" charset="0"/>
              </a:rPr>
              <a:t>umreće</a:t>
            </a:r>
            <a:r>
              <a:rPr lang="en-US" sz="2400" b="1" dirty="0">
                <a:solidFill>
                  <a:srgbClr val="000066"/>
                </a:solidFill>
                <a:latin typeface="Arial" panose="020B0604020202020204" pitchFamily="34" charset="0"/>
                <a:cs typeface="Arial" panose="020B0604020202020204" pitchFamily="34" charset="0"/>
              </a:rPr>
              <a:t> MILIJARDU </a:t>
            </a:r>
            <a:r>
              <a:rPr lang="en-US" sz="2400" b="1" dirty="0" err="1">
                <a:solidFill>
                  <a:srgbClr val="000066"/>
                </a:solidFill>
                <a:latin typeface="Arial" panose="020B0604020202020204" pitchFamily="34" charset="0"/>
                <a:cs typeface="Arial" panose="020B0604020202020204" pitchFamily="34" charset="0"/>
              </a:rPr>
              <a:t>ljudi</a:t>
            </a:r>
            <a:r>
              <a:rPr lang="en-US" sz="2400" b="1" dirty="0">
                <a:solidFill>
                  <a:srgbClr val="000066"/>
                </a:solidFill>
                <a:latin typeface="Arial" panose="020B0604020202020204" pitchFamily="34" charset="0"/>
                <a:cs typeface="Arial" panose="020B0604020202020204" pitchFamily="34" charset="0"/>
              </a:rPr>
              <a:t>.</a:t>
            </a:r>
          </a:p>
        </p:txBody>
      </p:sp>
      <p:sp>
        <p:nvSpPr>
          <p:cNvPr id="73733" name="Rectangle 5"/>
          <p:cNvSpPr>
            <a:spLocks noChangeArrowheads="1"/>
          </p:cNvSpPr>
          <p:nvPr/>
        </p:nvSpPr>
        <p:spPr bwMode="auto">
          <a:xfrm>
            <a:off x="2584450" y="4267200"/>
            <a:ext cx="9296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r-Latn-CS" altLang="en-US" sz="2400" b="1" dirty="0">
                <a:solidFill>
                  <a:srgbClr val="000066"/>
                </a:solidFill>
              </a:rPr>
              <a:t> </a:t>
            </a:r>
            <a:r>
              <a:rPr lang="sr-Latn-CS" altLang="en-US" sz="2400" b="1" dirty="0" smtClean="0">
                <a:solidFill>
                  <a:srgbClr val="000066"/>
                </a:solidFill>
              </a:rPr>
              <a:t>        POLOVINA </a:t>
            </a:r>
            <a:r>
              <a:rPr lang="sr-Latn-CS" altLang="en-US" sz="2400" b="1" dirty="0">
                <a:solidFill>
                  <a:srgbClr val="000066"/>
                </a:solidFill>
              </a:rPr>
              <a:t>PUŠAČA UMRE OD POSLEDICA PUŠENjA</a:t>
            </a:r>
          </a:p>
          <a:p>
            <a:pPr eaLnBrk="1" hangingPunct="1">
              <a:spcBef>
                <a:spcPct val="0"/>
              </a:spcBef>
              <a:buFontTx/>
              <a:buNone/>
            </a:pPr>
            <a:endParaRPr lang="sr-Latn-CS" altLang="en-US" sz="2400" b="1" dirty="0">
              <a:solidFill>
                <a:srgbClr val="000066"/>
              </a:solidFill>
            </a:endParaRPr>
          </a:p>
          <a:p>
            <a:pPr eaLnBrk="1" hangingPunct="1">
              <a:spcBef>
                <a:spcPct val="0"/>
              </a:spcBef>
              <a:buFontTx/>
              <a:buNone/>
            </a:pPr>
            <a:r>
              <a:rPr lang="sr-Latn-CS" altLang="en-US" sz="2400" b="1" dirty="0">
                <a:solidFill>
                  <a:srgbClr val="000066"/>
                </a:solidFill>
              </a:rPr>
              <a:t>        </a:t>
            </a:r>
            <a:r>
              <a:rPr lang="sr-Latn-CS" altLang="en-US" sz="2400" b="1" dirty="0" smtClean="0">
                <a:solidFill>
                  <a:srgbClr val="000066"/>
                </a:solidFill>
              </a:rPr>
              <a:t> </a:t>
            </a:r>
            <a:r>
              <a:rPr lang="sr-Latn-CS" altLang="en-US" sz="2400" b="1" dirty="0">
                <a:solidFill>
                  <a:srgbClr val="000066"/>
                </a:solidFill>
              </a:rPr>
              <a:t>ČETVRTINA PUŠAČA UMRE U SREDNjIM GODINAMA</a:t>
            </a:r>
          </a:p>
          <a:p>
            <a:pPr eaLnBrk="1" hangingPunct="1">
              <a:spcBef>
                <a:spcPct val="0"/>
              </a:spcBef>
              <a:buFontTx/>
              <a:buNone/>
            </a:pPr>
            <a:endParaRPr lang="sr-Latn-CS" altLang="en-US" sz="2400" b="1" dirty="0">
              <a:solidFill>
                <a:srgbClr val="000066"/>
              </a:solidFill>
            </a:endParaRPr>
          </a:p>
          <a:p>
            <a:pPr eaLnBrk="1" hangingPunct="1">
              <a:spcBef>
                <a:spcPct val="0"/>
              </a:spcBef>
              <a:buFontTx/>
              <a:buNone/>
            </a:pPr>
            <a:r>
              <a:rPr lang="sr-Latn-CS" altLang="en-US" sz="2400" b="1" dirty="0" smtClean="0">
                <a:solidFill>
                  <a:srgbClr val="000066"/>
                </a:solidFill>
              </a:rPr>
              <a:t>         ODVIKAVANjE </a:t>
            </a:r>
            <a:r>
              <a:rPr lang="sr-Latn-CS" altLang="en-US" sz="2400" b="1" dirty="0">
                <a:solidFill>
                  <a:srgbClr val="000066"/>
                </a:solidFill>
              </a:rPr>
              <a:t>U 30, 40, 50, 60 GODINI, DOPRINOSI </a:t>
            </a:r>
            <a:endParaRPr lang="sr-Latn-CS" altLang="en-US" sz="2400" b="1" dirty="0" smtClean="0">
              <a:solidFill>
                <a:srgbClr val="000066"/>
              </a:solidFill>
            </a:endParaRPr>
          </a:p>
          <a:p>
            <a:pPr eaLnBrk="1" hangingPunct="1">
              <a:spcBef>
                <a:spcPct val="0"/>
              </a:spcBef>
              <a:buFontTx/>
              <a:buNone/>
            </a:pPr>
            <a:r>
              <a:rPr lang="sr-Latn-CS" altLang="en-US" sz="2400" b="1" dirty="0">
                <a:solidFill>
                  <a:srgbClr val="000066"/>
                </a:solidFill>
              </a:rPr>
              <a:t> </a:t>
            </a:r>
            <a:r>
              <a:rPr lang="sr-Latn-CS" altLang="en-US" sz="2400" b="1" dirty="0" smtClean="0">
                <a:solidFill>
                  <a:srgbClr val="000066"/>
                </a:solidFill>
              </a:rPr>
              <a:t>        PRODUŽENJU ŽIVOTA </a:t>
            </a:r>
            <a:r>
              <a:rPr lang="sr-Latn-CS" altLang="en-US" sz="2400" b="1" dirty="0">
                <a:solidFill>
                  <a:srgbClr val="000066"/>
                </a:solidFill>
              </a:rPr>
              <a:t>ZA 10, 9, 6, 3 GODINE. </a:t>
            </a:r>
          </a:p>
        </p:txBody>
      </p:sp>
      <p:pic>
        <p:nvPicPr>
          <p:cNvPr id="573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6" y="4080621"/>
            <a:ext cx="3083224" cy="277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1981200" y="1143000"/>
            <a:ext cx="8229600"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buFontTx/>
              <a:buNone/>
              <a:defRPr/>
            </a:pPr>
            <a:r>
              <a:rPr lang="sr-Latn-RS" sz="2800" b="1" dirty="0" smtClean="0">
                <a:solidFill>
                  <a:srgbClr val="FF0000"/>
                </a:solidFill>
                <a:latin typeface="Arial" panose="020B0604020202020204" pitchFamily="34" charset="0"/>
                <a:cs typeface="Arial" panose="020B0604020202020204" pitchFamily="34" charset="0"/>
              </a:rPr>
              <a:t>Duvanski dim sadrži više od 7000 različitih supstanci, 80-ak su dokazano kancerogene:</a:t>
            </a:r>
            <a:endParaRPr lang="en-US" sz="2800" b="1" dirty="0">
              <a:solidFill>
                <a:srgbClr val="FF0000"/>
              </a:solidFill>
              <a:latin typeface="Arial" panose="020B0604020202020204" pitchFamily="34" charset="0"/>
              <a:cs typeface="Arial" panose="020B0604020202020204" pitchFamily="34" charset="0"/>
            </a:endParaRPr>
          </a:p>
        </p:txBody>
      </p:sp>
      <p:pic>
        <p:nvPicPr>
          <p:cNvPr id="57351" name="Picture 5" descr="cigaretteani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4288"/>
            <a:ext cx="41148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681925"/>
      </p:ext>
    </p:extLst>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Effect transition="in" filter="fade">
                                      <p:cBhvr>
                                        <p:cTn id="13" dur="500"/>
                                        <p:tgtEl>
                                          <p:spTgt spid="7373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fade">
                                      <p:cBhvr>
                                        <p:cTn id="17" dur="500"/>
                                        <p:tgtEl>
                                          <p:spTgt spid="73731">
                                            <p:txEl>
                                              <p:pRg st="1" end="1"/>
                                            </p:txEl>
                                          </p:spTgt>
                                        </p:tgtEl>
                                      </p:cBhvr>
                                    </p:animEffect>
                                  </p:childTnLst>
                                </p:cTn>
                              </p:par>
                            </p:childTnLst>
                          </p:cTn>
                        </p:par>
                        <p:par>
                          <p:cTn id="18" fill="hold" nodeType="afterGroup">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73733"/>
                                        </p:tgtEl>
                                        <p:attrNameLst>
                                          <p:attrName>style.visibility</p:attrName>
                                        </p:attrNameLst>
                                      </p:cBhvr>
                                      <p:to>
                                        <p:strVal val="visible"/>
                                      </p:to>
                                    </p:set>
                                    <p:animEffect transition="in" filter="fade">
                                      <p:cBhvr>
                                        <p:cTn id="21" dur="750"/>
                                        <p:tgtEl>
                                          <p:spTgt spid="73733"/>
                                        </p:tgtEl>
                                      </p:cBhvr>
                                    </p:animEffect>
                                    <p:anim calcmode="lin" valueType="num">
                                      <p:cBhvr>
                                        <p:cTn id="22" dur="750" fill="hold"/>
                                        <p:tgtEl>
                                          <p:spTgt spid="73733"/>
                                        </p:tgtEl>
                                        <p:attrNameLst>
                                          <p:attrName>ppt_x</p:attrName>
                                        </p:attrNameLst>
                                      </p:cBhvr>
                                      <p:tavLst>
                                        <p:tav tm="0">
                                          <p:val>
                                            <p:strVal val="#ppt_x"/>
                                          </p:val>
                                        </p:tav>
                                        <p:tav tm="100000">
                                          <p:val>
                                            <p:strVal val="#ppt_x"/>
                                          </p:val>
                                        </p:tav>
                                      </p:tavLst>
                                    </p:anim>
                                    <p:anim calcmode="lin" valueType="num">
                                      <p:cBhvr>
                                        <p:cTn id="23" dur="750" fill="hold"/>
                                        <p:tgtEl>
                                          <p:spTgt spid="737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3733"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7772</TotalTime>
  <Words>4938</Words>
  <Application>Microsoft Office PowerPoint</Application>
  <PresentationFormat>Widescreen</PresentationFormat>
  <Paragraphs>546</Paragraphs>
  <Slides>45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Black</vt:lpstr>
      <vt:lpstr>Calibri</vt:lpstr>
      <vt:lpstr>Calibri Light</vt:lpstr>
      <vt:lpstr>Wingdings</vt:lpstr>
      <vt:lpstr>Wingdings 2</vt:lpstr>
      <vt:lpstr>Office Theme</vt:lpstr>
      <vt:lpstr>RANA PREVENCIJA OBRAZACA PONAŠANjA KOJI POGODUJU RAZVOJU BOLESTI ZAVISNOSTI</vt:lpstr>
      <vt:lpstr>„Ne brinite mnogo da li vas deca slušaju, brinite da li vas gledaju.“    Robert Fulgam</vt:lpstr>
      <vt:lpstr>Temelj rešenja roditeljskih briga u vezi sa razvojem obrazaca koji kod dece pogoduju pojavi bolesti zavisnosti u budućnosti, postavlja se davanjem dobrog ličnog primera u ponašanjima koja su u osnovi zdravlja:</vt:lpstr>
      <vt:lpstr>Neke protektivne obrasce ponašanja je teško razvijati nakon što je dete godinama bilo izloženo suprotnim primerima ili kontradiktornim zahtevima („Ne gledaj me šta radim, već se ponašaj onako kako ti kažem“).   Zato je važno doneti odluke i prilagoditi svoje ponašanje danas, da ne bismo u budućnosti doživeli osećaj bespomoćnosti.</vt:lpstr>
      <vt:lpstr>PODELA “PAS” PREMA DEJSTVU</vt:lpstr>
      <vt:lpstr>Najčešće psihoaktivne supstance (PAS) koje se koriste, zloupotrebljavaju i dovode do bolesti zavisnosti </vt:lpstr>
      <vt:lpstr>PowerPoint Presentation</vt:lpstr>
      <vt:lpstr>PowerPoint Presentation</vt:lpstr>
      <vt:lpstr>Verovali ili ne:</vt:lpstr>
      <vt:lpstr>PowerPoint Presentation</vt:lpstr>
      <vt:lpstr>PowerPoint Presentation</vt:lpstr>
      <vt:lpstr>Delovanje duvana na mlad organizam</vt:lpstr>
      <vt:lpstr>Opasnost od novih (ili pomodnih) duvanskih proizvoda</vt:lpstr>
      <vt:lpstr>Roditeljske strategije koje čine da upotreba duvana bude manje prihvatljivo ponašanje (opšte preporuke)</vt:lpstr>
      <vt:lpstr>PowerPoint Presentation</vt:lpstr>
      <vt:lpstr>Odvikavanje od pušenja (SZO)</vt:lpstr>
      <vt:lpstr>PowerPoint Presentation</vt:lpstr>
      <vt:lpstr>PowerPoint Presentation</vt:lpstr>
      <vt:lpstr>Šteta koja se pripisuje  upotrebi alkoholnih pića</vt:lpstr>
      <vt:lpstr>Roditeljske strategije korisne u prevenciji štetne i visokorizične upotrebe alkohola i denormalizaciji</vt:lpstr>
      <vt:lpstr>Roditeljske strategije korisne u prevenciji štetne i visokorizične upotrebe alkohola i denormalizaciji</vt:lpstr>
      <vt:lpstr>Родитељске стратегије корисне у превенцији штетне и високоризичне употребе алкохола и денормализацији</vt:lpstr>
      <vt:lpstr>Roditeljske strategije korisne u prevenciji štetne i visokorizične upotrebe alkohola i denormalizaciji</vt:lpstr>
      <vt:lpstr>Roditeljske strategije korisne u prevenciji štetne i visokorizične upotrebe alkohola i denormalizaciji</vt:lpstr>
      <vt:lpstr>Родитељске стратегије корисне у превенцији штетне и високоризичне употребе алкохола и денормализацији</vt:lpstr>
      <vt:lpstr>Razlozi zbog kojih mladi zloupotrebljavaju supstance </vt:lpstr>
      <vt:lpstr>Razlozi zbog kojih mladi zloupotrebljavaju supstance (nastavak)</vt:lpstr>
      <vt:lpstr>Faktori koji u roditeljskoj ulozi utiču da deca češće zloupotrebljavaju PAS:</vt:lpstr>
      <vt:lpstr>Faktori koji u roditeljskoj ulozi utiču da deca češće zloupotrebljavaju PAS:</vt:lpstr>
      <vt:lpstr>Roditeljske strategije korisne u prevenciji zloupotrebe PAS i rizičnog ponašanja</vt:lpstr>
      <vt:lpstr>Roditeljske strategije korisne u prevenciji zloupotrebe PAS i rizičnog ponašanja</vt:lpstr>
      <vt:lpstr>Roditeljske strategije korisne u prevenciji zloupotrebe PAS i rizičnog ponašanja</vt:lpstr>
      <vt:lpstr>Roditeljske strategije korisne u prevenciji zloupotrebe PAS i rizičnog ponašanja</vt:lpstr>
      <vt:lpstr>Roditeljske strategije korisne u prevenciji zloupotrebe PAS i rizičnog ponašanja</vt:lpstr>
      <vt:lpstr>ОПРЕЗ је потребан и када подстичемо децу на физичку активност, правилну исхрану и активно провођење слободног времена, јер постоји/е: </vt:lpstr>
      <vt:lpstr>Roditeljske strategije korisne u prevenciji zloupotrebe PAS i rizičnog ponašanja</vt:lpstr>
      <vt:lpstr>Roditeljske strategije korisne u prevenciji zloupotrebe PAS i rizičnog ponašanja</vt:lpstr>
      <vt:lpstr>Roditeljske strategije korisne u prevenciji zloupotrebe PAS i rizičnog ponašanja</vt:lpstr>
      <vt:lpstr>PowerPoint Presentation</vt:lpstr>
      <vt:lpstr>PowerPoint Presentation</vt:lpstr>
      <vt:lpstr>PowerPoint Presentation</vt:lpstr>
      <vt:lpstr>Ukoliko se roditelj odluči da testira urin deteta na prisustvo neke PAS: </vt:lpstr>
      <vt:lpstr>Urinski skrining testovi (testovi za brzo otkrivanje metabolita PAS u mokraći)</vt:lpstr>
      <vt:lpstr>Prva pomoć i lečenje zasvisnosti od droga</vt:lpstr>
      <vt:lpstr>U prezentaciji su korišćene slike iz publikacija  Instituta za javno zdravlje Vojvodine i: www.pexels.com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Karakteristike povreda i trovanja kod dece</dc:title>
  <dc:creator>Sale</dc:creator>
  <cp:lastModifiedBy>Korisnik</cp:lastModifiedBy>
  <cp:revision>279</cp:revision>
  <dcterms:created xsi:type="dcterms:W3CDTF">2009-11-22T22:40:45Z</dcterms:created>
  <dcterms:modified xsi:type="dcterms:W3CDTF">2020-12-10T08:22:08Z</dcterms:modified>
</cp:coreProperties>
</file>